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7" r:id="rId2"/>
    <p:sldId id="288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8" r:id="rId35"/>
    <p:sldId id="329" r:id="rId36"/>
    <p:sldId id="32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52F"/>
    <a:srgbClr val="E6352D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6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033F-AB14-4189-A511-780FEE5785D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7EA2-3881-46A3-92F8-A3D8055DE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9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5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7EA2-3881-46A3-92F8-A3D8055DEC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3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3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4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0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0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6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7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BE2D-27F7-4D6C-B678-C511A791D5B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9A4A-5BB1-48C5-B780-2F3744034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6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5877927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Proxima Nova" panose="020B0604020202020204" charset="0"/>
              </a:rPr>
              <a:t>The </a:t>
            </a:r>
            <a:r>
              <a:rPr lang="en-US" sz="1600" b="1" dirty="0" smtClean="0">
                <a:latin typeface="Proxima Nova" panose="020B0604020202020204" charset="0"/>
              </a:rPr>
              <a:t>Scaffolds </a:t>
            </a:r>
            <a:r>
              <a:rPr lang="en-US" sz="1600" b="1" dirty="0">
                <a:latin typeface="Proxima Nova" panose="020B0604020202020204" charset="0"/>
              </a:rPr>
              <a:t>P</a:t>
            </a:r>
            <a:r>
              <a:rPr lang="en-US" sz="1600" b="1" dirty="0" smtClean="0">
                <a:latin typeface="Proxima Nova" panose="020B0604020202020204" charset="0"/>
              </a:rPr>
              <a:t>lant “Novaya Vysota”</a:t>
            </a:r>
            <a:r>
              <a:rPr lang="en-US" sz="1600" dirty="0" smtClean="0">
                <a:latin typeface="Proxima Nova" panose="020B0604020202020204" charset="0"/>
              </a:rPr>
              <a:t> 	   </a:t>
            </a:r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zavodnv.ru/en</a:t>
            </a:r>
            <a:endParaRPr lang="ru-RU" sz="1600" b="1" dirty="0">
              <a:solidFill>
                <a:srgbClr val="FF0000"/>
              </a:solidFill>
              <a:latin typeface="Proxima Nova" panose="020B060402020202020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18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328498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roxima Nova" panose="020B0604020202020204" charset="0"/>
              </a:rPr>
              <a:t>Aluminum stepladders, ladders </a:t>
            </a:r>
            <a:r>
              <a:rPr lang="en-US" sz="3200" b="1" dirty="0" smtClean="0">
                <a:latin typeface="Proxima Nova" panose="020B0604020202020204" charset="0"/>
              </a:rPr>
              <a:t/>
            </a:r>
            <a:br>
              <a:rPr lang="en-US" sz="3200" b="1" dirty="0" smtClean="0">
                <a:latin typeface="Proxima Nova" panose="020B0604020202020204" charset="0"/>
              </a:rPr>
            </a:br>
            <a:r>
              <a:rPr lang="en-US" sz="3200" b="1" dirty="0" smtClean="0">
                <a:latin typeface="Proxima Nova" panose="020B0604020202020204" charset="0"/>
              </a:rPr>
              <a:t>and </a:t>
            </a:r>
            <a:r>
              <a:rPr lang="en-US" sz="3200" b="1" dirty="0">
                <a:latin typeface="Proxima Nova" panose="020B0604020202020204" charset="0"/>
              </a:rPr>
              <a:t>scaffolds systems</a:t>
            </a:r>
          </a:p>
          <a:p>
            <a:pPr algn="ctr"/>
            <a:endParaRPr lang="en-US" sz="1200" dirty="0" smtClean="0">
              <a:latin typeface="Proxima Nova" panose="020B0604020202020204" charset="0"/>
            </a:endParaRPr>
          </a:p>
          <a:p>
            <a:pPr algn="ctr"/>
            <a:r>
              <a:rPr lang="en-US" sz="3200" dirty="0" smtClean="0">
                <a:latin typeface="Proxima Nova" panose="020B0604020202020204" charset="0"/>
              </a:rPr>
              <a:t>Confidence </a:t>
            </a:r>
            <a:r>
              <a:rPr lang="en-US" sz="3200" dirty="0">
                <a:latin typeface="Proxima Nova" panose="020B0604020202020204" charset="0"/>
              </a:rPr>
              <a:t>in every step!</a:t>
            </a:r>
            <a:endParaRPr lang="en-US" sz="3200" b="1" dirty="0" smtClean="0">
              <a:latin typeface="Proxima Nova" panose="020B0604020202020204" charset="0"/>
            </a:endParaRPr>
          </a:p>
        </p:txBody>
      </p:sp>
      <p:pic>
        <p:nvPicPr>
          <p:cNvPr id="11268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3" y="5733256"/>
            <a:ext cx="2060633" cy="6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668344" y="1340768"/>
            <a:ext cx="576064" cy="576064"/>
          </a:xfrm>
          <a:prstGeom prst="ellipse">
            <a:avLst/>
          </a:prstGeom>
          <a:noFill/>
          <a:ln w="76200">
            <a:solidFill>
              <a:srgbClr val="E63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E6352F"/>
                </a:solidFill>
              </a:rPr>
              <a:t>R</a:t>
            </a:r>
            <a:endParaRPr lang="ru-RU" sz="4400" b="1" dirty="0">
              <a:solidFill>
                <a:srgbClr val="E635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6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0640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Steel stepladder with aluminium steps </a:t>
            </a:r>
            <a:r>
              <a:rPr lang="de-DE" dirty="0" smtClean="0"/>
              <a:t>VIRA </a:t>
            </a:r>
            <a:r>
              <a:rPr lang="de-DE" dirty="0"/>
              <a:t>NV </a:t>
            </a:r>
            <a:r>
              <a:rPr lang="de-DE" dirty="0" smtClean="0"/>
              <a:t>4130 </a:t>
            </a:r>
            <a:r>
              <a:rPr lang="en-US" dirty="0" smtClean="0"/>
              <a:t>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Extremely </a:t>
            </a:r>
            <a:r>
              <a:rPr lang="en-US" sz="1400" dirty="0"/>
              <a:t>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Can </a:t>
            </a:r>
            <a:r>
              <a:rPr lang="en-US" sz="1400" dirty="0"/>
              <a:t>be easily adjusted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Powder-coated </a:t>
            </a:r>
            <a:r>
              <a:rPr lang="en-US" sz="1400" dirty="0"/>
              <a:t>steel stiles and </a:t>
            </a:r>
            <a:r>
              <a:rPr lang="en-US" sz="1400" dirty="0" smtClean="0"/>
              <a:t>steps.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Steps </a:t>
            </a:r>
            <a:r>
              <a:rPr lang="en-US" sz="1400" dirty="0"/>
              <a:t>are made from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80 mm deep wide </a:t>
            </a:r>
            <a:r>
              <a:rPr lang="en-US" sz="1400" dirty="0" smtClean="0"/>
              <a:t>steps.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surface of the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Sturdy </a:t>
            </a:r>
            <a:r>
              <a:rPr lang="en-US" sz="1400" dirty="0"/>
              <a:t>six-time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standing platform from galvanized </a:t>
            </a:r>
            <a:r>
              <a:rPr lang="en-US" sz="1400" dirty="0" smtClean="0"/>
              <a:t>steel.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600 mm safety </a:t>
            </a:r>
            <a:r>
              <a:rPr lang="en-US" sz="1400" dirty="0" smtClean="0"/>
              <a:t>barrier.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High-strength belts.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Firm </a:t>
            </a:r>
            <a:r>
              <a:rPr lang="en-US" sz="1400" dirty="0"/>
              <a:t>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</a:t>
            </a:r>
            <a:r>
              <a:rPr lang="en-US" sz="1400" dirty="0" smtClean="0"/>
              <a:t>ptimised </a:t>
            </a:r>
            <a:r>
              <a:rPr lang="en-US" sz="1400" dirty="0"/>
              <a:t>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Practicality </a:t>
            </a:r>
            <a:r>
              <a:rPr lang="en-US" sz="1400" dirty="0"/>
              <a:t>and attention to every component guarantee safe work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at </a:t>
            </a:r>
            <a:r>
              <a:rPr lang="en-US" sz="1400" dirty="0"/>
              <a:t>any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37256"/>
              </p:ext>
            </p:extLst>
          </p:nvPr>
        </p:nvGraphicFramePr>
        <p:xfrm>
          <a:off x="1650110" y="4293096"/>
          <a:ext cx="5514178" cy="1291590"/>
        </p:xfrm>
        <a:graphic>
          <a:graphicData uri="http://schemas.openxmlformats.org/drawingml/2006/table">
            <a:tbl>
              <a:tblPr/>
              <a:tblGrid>
                <a:gridCol w="691445"/>
                <a:gridCol w="662419"/>
                <a:gridCol w="498792"/>
                <a:gridCol w="496392"/>
                <a:gridCol w="501193"/>
                <a:gridCol w="498792"/>
                <a:gridCol w="498792"/>
                <a:gridCol w="906587"/>
                <a:gridCol w="75976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0,119438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60" name="Picture 4" descr="https://zavodnv.ru/media/items/08/dd/e4/40/324363857c6b4986cecffe75b2f8aa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58" y="1058063"/>
            <a:ext cx="1385566" cy="32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Схема: Стремянка комбинированная NV 1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0" y="5638882"/>
            <a:ext cx="4189858" cy="10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53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06405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Aluminum steps steel stepladder with storage tray</a:t>
            </a:r>
            <a:r>
              <a:rPr lang="de-DE" sz="1600" dirty="0" smtClean="0"/>
              <a:t> </a:t>
            </a:r>
            <a:r>
              <a:rPr lang="de-DE" sz="1600" dirty="0" smtClean="0"/>
              <a:t>VIRA</a:t>
            </a:r>
            <a:r>
              <a:rPr lang="ru-RU" sz="1600" dirty="0" smtClean="0"/>
              <a:t> </a:t>
            </a:r>
            <a:r>
              <a:rPr lang="de-DE" sz="1600" dirty="0" smtClean="0"/>
              <a:t>4135 </a:t>
            </a:r>
            <a:r>
              <a:rPr lang="en-US" sz="1600" dirty="0" smtClean="0"/>
              <a:t>Standard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Spacious storage tray with a bucket for instruments and materials.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assemble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Powder-coated steel frame and beam racks.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are made from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steps with 80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standing platform from galvanized steel.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Safety 600 mm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86772"/>
              </p:ext>
            </p:extLst>
          </p:nvPr>
        </p:nvGraphicFramePr>
        <p:xfrm>
          <a:off x="1650110" y="4437112"/>
          <a:ext cx="5082130" cy="1291590"/>
        </p:xfrm>
        <a:graphic>
          <a:graphicData uri="http://schemas.openxmlformats.org/drawingml/2006/table">
            <a:tbl>
              <a:tblPr/>
              <a:tblGrid>
                <a:gridCol w="600324"/>
                <a:gridCol w="575124"/>
                <a:gridCol w="433061"/>
                <a:gridCol w="430976"/>
                <a:gridCol w="435144"/>
                <a:gridCol w="433061"/>
                <a:gridCol w="433061"/>
                <a:gridCol w="877283"/>
                <a:gridCol w="8640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4135103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0,067725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4135104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4135105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4135106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0,121888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4135107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4135108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https://zavodnv.ru/media/items/61/64/c7/36/80be593282c1b8b0ffbc675cc8691e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8064"/>
            <a:ext cx="1391442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6146" name="Picture 2" descr="Schema: Aluminum steps steel stepladder with storage tray NV 1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5264"/>
            <a:ext cx="424086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2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0640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Aluminum 130 mm steps steel </a:t>
            </a:r>
            <a:r>
              <a:rPr lang="en-US" dirty="0" smtClean="0"/>
              <a:t>stepladder VIRA </a:t>
            </a:r>
            <a:r>
              <a:rPr lang="de-DE" dirty="0" smtClean="0"/>
              <a:t>4137 </a:t>
            </a:r>
            <a:r>
              <a:rPr lang="en-US" dirty="0" smtClean="0"/>
              <a:t>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assemble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Powder-coated steel frame and beam racks.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are made from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steps with 130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standing platform from galvanized steel.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Safety 600 mm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93972"/>
              </p:ext>
            </p:extLst>
          </p:nvPr>
        </p:nvGraphicFramePr>
        <p:xfrm>
          <a:off x="1506094" y="4225642"/>
          <a:ext cx="4866106" cy="1291590"/>
        </p:xfrm>
        <a:graphic>
          <a:graphicData uri="http://schemas.openxmlformats.org/drawingml/2006/table">
            <a:tbl>
              <a:tblPr/>
              <a:tblGrid>
                <a:gridCol w="600324"/>
                <a:gridCol w="575124"/>
                <a:gridCol w="433061"/>
                <a:gridCol w="430976"/>
                <a:gridCol w="435144"/>
                <a:gridCol w="433061"/>
                <a:gridCol w="433061"/>
                <a:gridCol w="805275"/>
                <a:gridCol w="72008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0,083354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0,122304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0,145766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0,16727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 descr="https://zavodnv.ru/media/items/1c/b9/ef/a9/9ab8aaa0e1cd1efdd9d83ad438f6a8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8" y="1052736"/>
            <a:ext cx="1576102" cy="33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7170" name="Picture 2" descr="Schema: Aluminum 130 mm steps steel stepladder NV 11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9" y="5558362"/>
            <a:ext cx="4575039" cy="8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2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6405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Aluminum 130 mm steps steel stepladder with storage tray</a:t>
            </a:r>
            <a:r>
              <a:rPr lang="de-DE" sz="1600" dirty="0" smtClean="0"/>
              <a:t> </a:t>
            </a:r>
            <a:r>
              <a:rPr lang="de-DE" sz="1600" dirty="0" smtClean="0"/>
              <a:t>VIRA 4138 </a:t>
            </a:r>
            <a:r>
              <a:rPr lang="en-US" sz="1600" dirty="0" smtClean="0"/>
              <a:t>Standard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Spacious storage tray with a bucket for instruments and materials.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assemble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Powder-coated steel frame and beam racks.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are made from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steps with 130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standing platform from galvanized steel.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Safety 600 mm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61427"/>
              </p:ext>
            </p:extLst>
          </p:nvPr>
        </p:nvGraphicFramePr>
        <p:xfrm>
          <a:off x="1650110" y="4365104"/>
          <a:ext cx="4938114" cy="1291590"/>
        </p:xfrm>
        <a:graphic>
          <a:graphicData uri="http://schemas.openxmlformats.org/drawingml/2006/table">
            <a:tbl>
              <a:tblPr/>
              <a:tblGrid>
                <a:gridCol w="600324"/>
                <a:gridCol w="575124"/>
                <a:gridCol w="433061"/>
                <a:gridCol w="430976"/>
                <a:gridCol w="435144"/>
                <a:gridCol w="433061"/>
                <a:gridCol w="433061"/>
                <a:gridCol w="877283"/>
                <a:gridCol w="72008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0,085606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0,105882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0,124813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0,148429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0,170035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6" descr="Схема: Стремянка комбинированная NV 1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9" y="5676037"/>
            <a:ext cx="3570983" cy="9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zavodnv.ru/media/items/0b/ba/dd/a3/a65ca9b3a9271a2d8c34b05f6d1aabd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8" y="1207408"/>
            <a:ext cx="1370784" cy="31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27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40640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Steel stepladder with aluminium </a:t>
            </a:r>
            <a:r>
              <a:rPr lang="en-US" dirty="0" smtClean="0"/>
              <a:t>steps </a:t>
            </a:r>
            <a:r>
              <a:rPr lang="de-DE" dirty="0" smtClean="0"/>
              <a:t>VIRA</a:t>
            </a:r>
            <a:r>
              <a:rPr lang="de-DE" dirty="0" smtClean="0"/>
              <a:t> 41</a:t>
            </a:r>
            <a:r>
              <a:rPr lang="ru-RU" dirty="0" smtClean="0"/>
              <a:t>40</a:t>
            </a:r>
            <a:r>
              <a:rPr lang="de-DE" dirty="0" smtClean="0"/>
              <a:t> </a:t>
            </a:r>
            <a:r>
              <a:rPr lang="en-US" dirty="0" smtClean="0"/>
              <a:t>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1058064"/>
            <a:ext cx="64084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Extremely </a:t>
            </a:r>
            <a:r>
              <a:rPr lang="en-US" sz="1400" dirty="0"/>
              <a:t>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Can </a:t>
            </a:r>
            <a:r>
              <a:rPr lang="en-US" sz="1400" dirty="0"/>
              <a:t>be easily adjusted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Powder-coated </a:t>
            </a:r>
            <a:r>
              <a:rPr lang="en-US" sz="1400" dirty="0"/>
              <a:t>steel </a:t>
            </a:r>
            <a:r>
              <a:rPr lang="en-US" sz="1400" dirty="0" smtClean="0"/>
              <a:t>stiles.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Steps </a:t>
            </a:r>
            <a:r>
              <a:rPr lang="en-US" sz="1400" dirty="0"/>
              <a:t>are made from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80 mm deep wide </a:t>
            </a:r>
            <a:r>
              <a:rPr lang="en-US" sz="1400" dirty="0" smtClean="0"/>
              <a:t>steps.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surface of the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Sturdy </a:t>
            </a:r>
            <a:r>
              <a:rPr lang="en-US" sz="1400" dirty="0"/>
              <a:t>six-time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High-strength belts.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Firm </a:t>
            </a:r>
            <a:r>
              <a:rPr lang="en-US" sz="1400" dirty="0"/>
              <a:t>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Optimised </a:t>
            </a:r>
            <a:r>
              <a:rPr lang="en-US" sz="1400" dirty="0"/>
              <a:t>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To </a:t>
            </a:r>
            <a:r>
              <a:rPr lang="en-US" sz="1400" dirty="0"/>
              <a:t>save the time the double-sided access allows you not to change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</a:t>
            </a:r>
            <a:r>
              <a:rPr lang="en-US" sz="1400" dirty="0"/>
              <a:t>position for </a:t>
            </a:r>
            <a:r>
              <a:rPr lang="en-US" sz="1400" dirty="0" smtClean="0"/>
              <a:t>use.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Practicality </a:t>
            </a:r>
            <a:r>
              <a:rPr lang="en-US" sz="1400" dirty="0"/>
              <a:t>and attention to every component guarantee safe work at any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0564"/>
              </p:ext>
            </p:extLst>
          </p:nvPr>
        </p:nvGraphicFramePr>
        <p:xfrm>
          <a:off x="1650110" y="4077072"/>
          <a:ext cx="6809747" cy="1114425"/>
        </p:xfrm>
        <a:graphic>
          <a:graphicData uri="http://schemas.openxmlformats.org/drawingml/2006/table">
            <a:tbl>
              <a:tblPr/>
              <a:tblGrid>
                <a:gridCol w="663060"/>
                <a:gridCol w="635226"/>
                <a:gridCol w="478317"/>
                <a:gridCol w="476013"/>
                <a:gridCol w="480619"/>
                <a:gridCol w="478317"/>
                <a:gridCol w="478317"/>
                <a:gridCol w="478317"/>
                <a:gridCol w="478317"/>
                <a:gridCol w="478317"/>
                <a:gridCol w="968758"/>
                <a:gridCol w="716169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4140102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4140103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0,048607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4140104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0,069683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4140105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4140106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0,114915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https://zavodnv.ru/media/items/3c/aa/55/6a/fa92e01583d04365e5e33301e46b2d7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99436"/>
            <a:ext cx="1389540" cy="21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Схема: Стремянка комбинированная двухсторонняя NV 1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252031"/>
            <a:ext cx="5256583" cy="9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32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40640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Aluminium </a:t>
            </a:r>
            <a:r>
              <a:rPr lang="en-US" dirty="0" smtClean="0"/>
              <a:t>stepladder </a:t>
            </a:r>
            <a:r>
              <a:rPr lang="de-DE" dirty="0" smtClean="0"/>
              <a:t>VIRA</a:t>
            </a:r>
            <a:r>
              <a:rPr lang="ru-RU" dirty="0" smtClean="0"/>
              <a:t> </a:t>
            </a:r>
            <a:r>
              <a:rPr lang="de-DE" dirty="0" smtClean="0"/>
              <a:t>31</a:t>
            </a:r>
            <a:r>
              <a:rPr lang="en-US" dirty="0"/>
              <a:t>1</a:t>
            </a:r>
            <a:r>
              <a:rPr lang="ru-RU" dirty="0" smtClean="0"/>
              <a:t>0</a:t>
            </a:r>
            <a:r>
              <a:rPr lang="de-DE" dirty="0" smtClean="0"/>
              <a:t> </a:t>
            </a:r>
            <a:r>
              <a:rPr lang="en-US" dirty="0" smtClean="0"/>
              <a:t>Professional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It is easy to adjust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and stiles are made from reinforced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80 mm deep wide steps with the extended </a:t>
            </a:r>
            <a:r>
              <a:rPr lang="en-US" sz="1400" dirty="0" smtClean="0"/>
              <a:t>thickness.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Powder-coated rifled standing </a:t>
            </a:r>
            <a:r>
              <a:rPr lang="en-US" sz="1400" dirty="0" smtClean="0"/>
              <a:t>platform.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600 mm safety </a:t>
            </a:r>
            <a:r>
              <a:rPr lang="en-US" sz="1400" dirty="0" smtClean="0"/>
              <a:t>barrier.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</a:t>
            </a:r>
            <a:r>
              <a:rPr lang="en-US" sz="1400" dirty="0" smtClean="0"/>
              <a:t>belts.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Firm 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Optimised 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Схема: Стремянка алюминиевая профессиональная NV 3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7276"/>
            <a:ext cx="4104456" cy="10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avodnv.ru/media/items/e0/cc/08/18/e1d64e4120dfe36627629eb2d67b737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180098" cy="29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37322"/>
              </p:ext>
            </p:extLst>
          </p:nvPr>
        </p:nvGraphicFramePr>
        <p:xfrm>
          <a:off x="1650110" y="4149080"/>
          <a:ext cx="5802210" cy="1291590"/>
        </p:xfrm>
        <a:graphic>
          <a:graphicData uri="http://schemas.openxmlformats.org/drawingml/2006/table">
            <a:tbl>
              <a:tblPr/>
              <a:tblGrid>
                <a:gridCol w="723076"/>
                <a:gridCol w="692723"/>
                <a:gridCol w="521611"/>
                <a:gridCol w="519101"/>
                <a:gridCol w="524120"/>
                <a:gridCol w="521611"/>
                <a:gridCol w="521611"/>
                <a:gridCol w="914261"/>
                <a:gridCol w="86409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3110103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3110104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3110105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3110106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0,119438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3110107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3110108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82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40466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/>
              <a:t>Aluminium </a:t>
            </a:r>
            <a:r>
              <a:rPr lang="en-US" dirty="0"/>
              <a:t>t</a:t>
            </a:r>
            <a:r>
              <a:rPr lang="de-DE" dirty="0" smtClean="0"/>
              <a:t>wo-</a:t>
            </a:r>
            <a:r>
              <a:rPr lang="de-DE" dirty="0" err="1" smtClean="0"/>
              <a:t>sided</a:t>
            </a:r>
            <a:r>
              <a:rPr lang="de-DE" dirty="0" smtClean="0"/>
              <a:t> stepladder VIRA </a:t>
            </a:r>
            <a:r>
              <a:rPr lang="de-DE" dirty="0" smtClean="0"/>
              <a:t>31</a:t>
            </a:r>
            <a:r>
              <a:rPr lang="ru-RU" dirty="0" smtClean="0"/>
              <a:t>2</a:t>
            </a:r>
            <a:r>
              <a:rPr lang="de-DE" dirty="0" smtClean="0"/>
              <a:t>0 </a:t>
            </a:r>
            <a:r>
              <a:rPr lang="de-DE" dirty="0" smtClean="0"/>
              <a:t>Professional </a:t>
            </a: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V</a:t>
            </a:r>
            <a:r>
              <a:rPr lang="en-US" sz="1400" dirty="0" smtClean="0"/>
              <a:t>ery </a:t>
            </a:r>
            <a:r>
              <a:rPr lang="en-US" sz="1400" dirty="0"/>
              <a:t>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It </a:t>
            </a:r>
            <a:r>
              <a:rPr lang="en-US" sz="1400" dirty="0"/>
              <a:t>is easy to adjust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Steps </a:t>
            </a:r>
            <a:r>
              <a:rPr lang="en-US" sz="1400" dirty="0"/>
              <a:t>and stiles are made from reinforced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80 mm deep wide steps with the extended </a:t>
            </a:r>
            <a:r>
              <a:rPr lang="en-US" sz="1400" dirty="0" smtClean="0"/>
              <a:t>thickness.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surface of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Sturdy </a:t>
            </a:r>
            <a:r>
              <a:rPr lang="en-US" sz="1400" dirty="0"/>
              <a:t>six-time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High-strength belts.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Firm </a:t>
            </a:r>
            <a:r>
              <a:rPr lang="en-US" sz="1400" dirty="0"/>
              <a:t>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Optimised </a:t>
            </a:r>
            <a:r>
              <a:rPr lang="en-US" sz="1400" dirty="0"/>
              <a:t>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To </a:t>
            </a:r>
            <a:r>
              <a:rPr lang="en-US" sz="1400" dirty="0"/>
              <a:t>save the time the double-sided access allows you not to change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the </a:t>
            </a:r>
            <a:r>
              <a:rPr lang="en-US" sz="1400" dirty="0"/>
              <a:t>position for </a:t>
            </a:r>
            <a:r>
              <a:rPr lang="en-US" sz="1400" dirty="0" smtClean="0"/>
              <a:t>use.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Practicality </a:t>
            </a:r>
            <a:r>
              <a:rPr lang="en-US" sz="1400" dirty="0"/>
              <a:t>and attention to every component guarantee safe work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at </a:t>
            </a:r>
            <a:r>
              <a:rPr lang="en-US" sz="1400" dirty="0"/>
              <a:t>any required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zavodnv.ru/media/items/04/47/19/1b/47feb36a177f2ed4fa69c7e627ddf3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49" y="1124744"/>
            <a:ext cx="17806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хема: Стремянка алюминиевая двухсторонняя профессиональная NV 3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1" y="5301208"/>
            <a:ext cx="4384963" cy="10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31731"/>
              </p:ext>
            </p:extLst>
          </p:nvPr>
        </p:nvGraphicFramePr>
        <p:xfrm>
          <a:off x="1475658" y="4149080"/>
          <a:ext cx="6048673" cy="1114425"/>
        </p:xfrm>
        <a:graphic>
          <a:graphicData uri="http://schemas.openxmlformats.org/drawingml/2006/table">
            <a:tbl>
              <a:tblPr/>
              <a:tblGrid>
                <a:gridCol w="597397"/>
                <a:gridCol w="597400"/>
                <a:gridCol w="373375"/>
                <a:gridCol w="373375"/>
                <a:gridCol w="373375"/>
                <a:gridCol w="373375"/>
                <a:gridCol w="373375"/>
                <a:gridCol w="373375"/>
                <a:gridCol w="448050"/>
                <a:gridCol w="448050"/>
                <a:gridCol w="925435"/>
                <a:gridCol w="792091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3120202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3120203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0,048607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3120204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3120205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3120206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0,114915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79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0466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/>
              <a:t>T</a:t>
            </a:r>
            <a:r>
              <a:rPr lang="de-DE" dirty="0" smtClean="0"/>
              <a:t>wo-sided </a:t>
            </a:r>
            <a:r>
              <a:rPr lang="de-DE" dirty="0"/>
              <a:t>stepladder </a:t>
            </a:r>
            <a:r>
              <a:rPr lang="en-US" dirty="0" smtClean="0"/>
              <a:t>with </a:t>
            </a:r>
            <a:r>
              <a:rPr lang="en-US" dirty="0"/>
              <a:t>large top platform </a:t>
            </a:r>
            <a:r>
              <a:rPr lang="de-DE" dirty="0" smtClean="0"/>
              <a:t>VIRA 31</a:t>
            </a:r>
            <a:r>
              <a:rPr lang="ru-RU" dirty="0" smtClean="0"/>
              <a:t>21</a:t>
            </a:r>
            <a:r>
              <a:rPr lang="de-DE" dirty="0" smtClean="0"/>
              <a:t> </a:t>
            </a:r>
            <a:r>
              <a:rPr lang="de-DE" dirty="0"/>
              <a:t>Professional</a:t>
            </a: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Standing platform 260×350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assemble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and stiles are made from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steps with 80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Double-sided access allows to work from both sides, thus saving time.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zavodnv.ru/media/skus/39/a1/2e/04/8934faf69f5a02f4aca0a1380c1711d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5"/>
            <a:ext cx="1728192" cy="24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хема: Стремянка алюминиевая двухсторонняя с увеличенной площадкой профессиональная NV 31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301208"/>
            <a:ext cx="4248473" cy="11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105"/>
              </p:ext>
            </p:extLst>
          </p:nvPr>
        </p:nvGraphicFramePr>
        <p:xfrm>
          <a:off x="1475658" y="4114775"/>
          <a:ext cx="5904654" cy="1114425"/>
        </p:xfrm>
        <a:graphic>
          <a:graphicData uri="http://schemas.openxmlformats.org/drawingml/2006/table">
            <a:tbl>
              <a:tblPr/>
              <a:tblGrid>
                <a:gridCol w="547614"/>
                <a:gridCol w="547616"/>
                <a:gridCol w="342260"/>
                <a:gridCol w="342260"/>
                <a:gridCol w="342260"/>
                <a:gridCol w="342260"/>
                <a:gridCol w="342260"/>
                <a:gridCol w="342260"/>
                <a:gridCol w="410712"/>
                <a:gridCol w="410712"/>
                <a:gridCol w="926328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3121202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3121203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3121204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3121205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3121206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51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6405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</a:t>
            </a:r>
            <a:r>
              <a:rPr lang="en-US" dirty="0" smtClean="0"/>
              <a:t>luminum </a:t>
            </a:r>
            <a:r>
              <a:rPr lang="en-US" dirty="0"/>
              <a:t>stepladder with large top </a:t>
            </a:r>
            <a:r>
              <a:rPr lang="en-US" dirty="0" smtClean="0"/>
              <a:t>platform </a:t>
            </a:r>
            <a:r>
              <a:rPr lang="de-DE" dirty="0" smtClean="0"/>
              <a:t>VIRA</a:t>
            </a:r>
            <a:r>
              <a:rPr lang="ru-RU" dirty="0" smtClean="0"/>
              <a:t> </a:t>
            </a:r>
            <a:r>
              <a:rPr lang="de-DE" dirty="0" smtClean="0"/>
              <a:t>31</a:t>
            </a:r>
            <a:r>
              <a:rPr lang="en-US" dirty="0" smtClean="0"/>
              <a:t>3</a:t>
            </a:r>
            <a:r>
              <a:rPr lang="ru-RU" dirty="0" smtClean="0"/>
              <a:t>0</a:t>
            </a:r>
            <a:r>
              <a:rPr lang="de-DE" dirty="0" smtClean="0"/>
              <a:t> </a:t>
            </a:r>
            <a:r>
              <a:rPr lang="en-US" dirty="0"/>
              <a:t>Professional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764704"/>
            <a:ext cx="6696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</a:t>
            </a:r>
            <a:r>
              <a:rPr lang="en-US" sz="1200" dirty="0" smtClean="0"/>
              <a:t>reliable.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Easy </a:t>
            </a:r>
            <a:r>
              <a:rPr lang="en-US" sz="1200" dirty="0"/>
              <a:t>to adjust and provides high level of </a:t>
            </a:r>
            <a:r>
              <a:rPr lang="en-US" sz="1200" dirty="0" smtClean="0"/>
              <a:t>comfort.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Unilaterally ascendable.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Steps </a:t>
            </a:r>
            <a:r>
              <a:rPr lang="en-US" sz="1200" dirty="0"/>
              <a:t>and stiles are made from reinforced extruded aluminium </a:t>
            </a:r>
            <a:r>
              <a:rPr lang="en-US" sz="1200" dirty="0" smtClean="0"/>
              <a:t>profiles.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Wide </a:t>
            </a:r>
            <a:r>
              <a:rPr lang="en-US" sz="1200" dirty="0"/>
              <a:t>steps with a depth of 80 </a:t>
            </a:r>
            <a:r>
              <a:rPr lang="en-US" sz="1200" dirty="0" smtClean="0"/>
              <a:t>mm.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Rifled </a:t>
            </a:r>
            <a:r>
              <a:rPr lang="en-US" sz="1200" dirty="0"/>
              <a:t>surface of steps for maximum safety when ascending the </a:t>
            </a:r>
            <a:r>
              <a:rPr lang="en-US" sz="1200" dirty="0" smtClean="0"/>
              <a:t>ladder.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Sturdy </a:t>
            </a:r>
            <a:r>
              <a:rPr lang="en-US" sz="1200" dirty="0"/>
              <a:t>six-times riveted step/side rail connection for more </a:t>
            </a:r>
            <a:r>
              <a:rPr lang="en-US" sz="1200" dirty="0" smtClean="0"/>
              <a:t>stability.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Safe </a:t>
            </a:r>
            <a:r>
              <a:rPr lang="en-US" sz="1200" dirty="0"/>
              <a:t>rifled standing </a:t>
            </a:r>
            <a:r>
              <a:rPr lang="en-US" sz="1200" dirty="0" smtClean="0"/>
              <a:t>platform.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There </a:t>
            </a:r>
            <a:r>
              <a:rPr lang="en-US" sz="1200" dirty="0"/>
              <a:t>is a seat place on the supporting </a:t>
            </a:r>
            <a:r>
              <a:rPr lang="en-US" sz="1200" dirty="0" smtClean="0"/>
              <a:t>leg.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</a:t>
            </a:r>
            <a:r>
              <a:rPr lang="en-US" sz="1200" dirty="0" smtClean="0"/>
              <a:t>barrier.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Rigid </a:t>
            </a:r>
            <a:r>
              <a:rPr lang="en-US" sz="1200" dirty="0"/>
              <a:t>metal ties provide a secure fixation in the working position — firm positioning thanks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to </a:t>
            </a:r>
            <a:r>
              <a:rPr lang="en-US" sz="1200" dirty="0"/>
              <a:t>steady plastic end </a:t>
            </a:r>
            <a:r>
              <a:rPr lang="en-US" sz="1200" dirty="0" smtClean="0"/>
              <a:t>caps.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Optimised </a:t>
            </a:r>
            <a:r>
              <a:rPr lang="en-US" sz="1200" dirty="0"/>
              <a:t>transport dimensions for storage and </a:t>
            </a:r>
            <a:r>
              <a:rPr lang="en-US" sz="1200" dirty="0" smtClean="0"/>
              <a:t>transportation.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Practicality </a:t>
            </a:r>
            <a:r>
              <a:rPr lang="en-US" sz="1200" dirty="0"/>
              <a:t>and attention to each component guarantee safe work at any required </a:t>
            </a:r>
            <a:r>
              <a:rPr lang="en-US" sz="1200" dirty="0" smtClean="0"/>
              <a:t>height.</a:t>
            </a:r>
            <a:endParaRPr lang="de-DE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zavodnv.ru/media/items/90/36/e0/c7/b91d3e370be6520b0f5e9b58ee7e93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35" y="3068960"/>
            <a:ext cx="1321821" cy="3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хема: Стремянка алюминиевая профессиональная с большой верхней площадкой NV 3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17232"/>
            <a:ext cx="5024289" cy="10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09903"/>
              </p:ext>
            </p:extLst>
          </p:nvPr>
        </p:nvGraphicFramePr>
        <p:xfrm>
          <a:off x="1475657" y="3460852"/>
          <a:ext cx="5487853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908020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1,521254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4,160208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6,193278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10,20768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61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5994" y="406405"/>
            <a:ext cx="7602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</a:t>
            </a:r>
            <a:r>
              <a:rPr lang="en-US" sz="1600" dirty="0" smtClean="0"/>
              <a:t>tepladder </a:t>
            </a:r>
            <a:r>
              <a:rPr lang="en-US" sz="1600" dirty="0"/>
              <a:t>with large top </a:t>
            </a:r>
            <a:r>
              <a:rPr lang="en-US" sz="1600" dirty="0" smtClean="0"/>
              <a:t>platform</a:t>
            </a:r>
            <a:r>
              <a:rPr lang="ru-RU" sz="1600" dirty="0" smtClean="0"/>
              <a:t> </a:t>
            </a:r>
            <a:r>
              <a:rPr lang="en-US" sz="1600" dirty="0" smtClean="0"/>
              <a:t>anodizing </a:t>
            </a:r>
            <a:r>
              <a:rPr lang="de-DE" sz="1600" dirty="0" smtClean="0"/>
              <a:t>VIRA</a:t>
            </a:r>
            <a:r>
              <a:rPr lang="ru-RU" sz="1600" dirty="0" smtClean="0"/>
              <a:t> </a:t>
            </a:r>
            <a:r>
              <a:rPr lang="de-DE" sz="1600" dirty="0" smtClean="0"/>
              <a:t>31</a:t>
            </a:r>
            <a:r>
              <a:rPr lang="en-US" sz="1600" dirty="0" smtClean="0"/>
              <a:t>3</a:t>
            </a:r>
            <a:r>
              <a:rPr lang="ru-RU" sz="1600" dirty="0" smtClean="0"/>
              <a:t>0</a:t>
            </a:r>
            <a:r>
              <a:rPr lang="en-US" sz="1600" dirty="0" smtClean="0"/>
              <a:t>A</a:t>
            </a:r>
            <a:r>
              <a:rPr lang="de-DE" sz="1600" dirty="0" smtClean="0"/>
              <a:t> </a:t>
            </a:r>
            <a:r>
              <a:rPr lang="en-US" sz="1600" dirty="0"/>
              <a:t>Professional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764704"/>
            <a:ext cx="59766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100" dirty="0"/>
              <a:t>Anodizing to protect hands, clothing and contact surfaces from marks and to facilitate </a:t>
            </a:r>
            <a:r>
              <a:rPr lang="en-US" sz="1100" dirty="0" smtClean="0"/>
              <a:t>care</a:t>
            </a:r>
            <a:r>
              <a:rPr lang="ru-RU" sz="1100" dirty="0" smtClean="0"/>
              <a:t>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Suitable for clean work.</a:t>
            </a:r>
            <a:endParaRPr lang="ru-RU" sz="1100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Very </a:t>
            </a:r>
            <a:r>
              <a:rPr lang="en-US" sz="1100" dirty="0"/>
              <a:t>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Steps and stiles are made from reinforced extruded aluminium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Wide steps with a depth of 80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Safe rifled standing platform.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There is a 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600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Rigid metal ties provide a secure fixation in the working position — firm positioning thanks </a:t>
            </a:r>
            <a:br>
              <a:rPr lang="en-US" sz="1100" dirty="0"/>
            </a:br>
            <a:r>
              <a:rPr lang="en-US" sz="1100" dirty="0"/>
              <a:t>to steady plastic end caps.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Optimised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Practicality and attention to each component guarantee safe work at any required height.</a:t>
            </a:r>
            <a:endParaRPr lang="de-DE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zavodnv.ru/media/items/90/36/e0/c7/b91d3e370be6520b0f5e9b58ee7e93a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80" y="2413900"/>
            <a:ext cx="1510741" cy="34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хема: Стремянка алюминиевая профессиональная с большой верхней площадкой NV 3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949280"/>
            <a:ext cx="3763847" cy="7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70039"/>
              </p:ext>
            </p:extLst>
          </p:nvPr>
        </p:nvGraphicFramePr>
        <p:xfrm>
          <a:off x="1547665" y="3573016"/>
          <a:ext cx="5396122" cy="235458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1,521254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3130107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4,160208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6,193278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3130110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3130112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10,20768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1,521254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3130104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1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48200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Single aluminium rung ladder </a:t>
            </a:r>
            <a:r>
              <a:rPr lang="en-US" dirty="0" smtClean="0"/>
              <a:t>VIRA 4210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6449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Very </a:t>
            </a:r>
            <a:r>
              <a:rPr lang="en-US" sz="1400" dirty="0"/>
              <a:t>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Rungs </a:t>
            </a:r>
            <a:r>
              <a:rPr lang="en-US" sz="1400" dirty="0"/>
              <a:t>and stiles made from extruded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Strong </a:t>
            </a:r>
            <a:r>
              <a:rPr lang="en-US" sz="1400" dirty="0"/>
              <a:t>riveting connects rungs and stiles, providing extra reliability and </a:t>
            </a:r>
            <a:r>
              <a:rPr lang="en-US" sz="1400" dirty="0" smtClean="0"/>
              <a:t>durability.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rung pitch of 260 mm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Steady </a:t>
            </a:r>
            <a:r>
              <a:rPr lang="en-US" sz="1400" dirty="0"/>
              <a:t>plastic end caps ensure positioning without risk of </a:t>
            </a:r>
            <a:r>
              <a:rPr lang="en-US" sz="1400" dirty="0" smtClean="0"/>
              <a:t>slipping.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Shrink </a:t>
            </a:r>
            <a:r>
              <a:rPr lang="en-US" sz="1400" dirty="0"/>
              <a:t>foil packaging to avoid </a:t>
            </a:r>
            <a:r>
              <a:rPr lang="en-US" sz="1400" dirty="0" smtClean="0"/>
              <a:t>damages.</a:t>
            </a:r>
            <a:endParaRPr lang="de-DE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32036"/>
              </p:ext>
            </p:extLst>
          </p:nvPr>
        </p:nvGraphicFramePr>
        <p:xfrm>
          <a:off x="1259632" y="2708920"/>
          <a:ext cx="7671053" cy="3063240"/>
        </p:xfrm>
        <a:graphic>
          <a:graphicData uri="http://schemas.openxmlformats.org/drawingml/2006/table">
            <a:tbl>
              <a:tblPr/>
              <a:tblGrid>
                <a:gridCol w="660277"/>
                <a:gridCol w="632561"/>
                <a:gridCol w="476309"/>
                <a:gridCol w="474019"/>
                <a:gridCol w="478601"/>
                <a:gridCol w="476309"/>
                <a:gridCol w="476309"/>
                <a:gridCol w="476309"/>
                <a:gridCol w="476309"/>
                <a:gridCol w="476309"/>
                <a:gridCol w="476309"/>
                <a:gridCol w="476309"/>
                <a:gridCol w="848043"/>
                <a:gridCol w="76708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4210109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4210120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4210122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zavodnv.ru/media/skus/a9/61/51/18/4e1f25a6036786675532339f2329f0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03" y="867270"/>
            <a:ext cx="225397" cy="16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хема: Лестница алюминиевая односекционная NV 12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05264"/>
            <a:ext cx="3600400" cy="8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50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6405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</a:t>
            </a:r>
            <a:r>
              <a:rPr lang="en-US" sz="1600" dirty="0" smtClean="0"/>
              <a:t>tepladder </a:t>
            </a:r>
            <a:r>
              <a:rPr lang="en-US" sz="1600" dirty="0"/>
              <a:t>with the storage tray and large top platform </a:t>
            </a:r>
            <a:r>
              <a:rPr lang="de-DE" sz="1600" dirty="0" smtClean="0"/>
              <a:t>VIRA</a:t>
            </a:r>
            <a:r>
              <a:rPr lang="ru-RU" sz="1600" dirty="0" smtClean="0"/>
              <a:t> </a:t>
            </a:r>
            <a:r>
              <a:rPr lang="de-DE" sz="1600" dirty="0" smtClean="0"/>
              <a:t>31</a:t>
            </a:r>
            <a:r>
              <a:rPr lang="en-US" sz="1600" dirty="0" smtClean="0"/>
              <a:t>35</a:t>
            </a:r>
            <a:r>
              <a:rPr lang="de-DE" sz="1600" dirty="0" smtClean="0"/>
              <a:t> </a:t>
            </a:r>
            <a:r>
              <a:rPr lang="en-US" sz="1600" dirty="0"/>
              <a:t>Professional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97510"/>
            <a:ext cx="59046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Spacious </a:t>
            </a:r>
            <a:r>
              <a:rPr lang="en-US" sz="1100" dirty="0"/>
              <a:t>aluminium storage tray for material and </a:t>
            </a:r>
            <a:r>
              <a:rPr lang="en-US" sz="1100" dirty="0" smtClean="0"/>
              <a:t>tools.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Very </a:t>
            </a:r>
            <a:r>
              <a:rPr lang="en-US" sz="1100" dirty="0"/>
              <a:t>lightweight but extremely durable and </a:t>
            </a:r>
            <a:r>
              <a:rPr lang="en-US" sz="1100" dirty="0" smtClean="0"/>
              <a:t>reliable.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Easy </a:t>
            </a:r>
            <a:r>
              <a:rPr lang="en-US" sz="1100" dirty="0"/>
              <a:t>to adjust and provides high level of </a:t>
            </a:r>
            <a:r>
              <a:rPr lang="en-US" sz="1100" dirty="0" smtClean="0"/>
              <a:t>comfort.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Unilaterally ascendable.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Steps </a:t>
            </a:r>
            <a:r>
              <a:rPr lang="en-US" sz="1100" dirty="0"/>
              <a:t>and stiles are made from reinforced extruded aluminium </a:t>
            </a:r>
            <a:r>
              <a:rPr lang="en-US" sz="1100" dirty="0" smtClean="0"/>
              <a:t>profiles.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Wide </a:t>
            </a:r>
            <a:r>
              <a:rPr lang="en-US" sz="1100" dirty="0"/>
              <a:t>steps with a depth of 80 </a:t>
            </a:r>
            <a:r>
              <a:rPr lang="en-US" sz="1100" dirty="0" smtClean="0"/>
              <a:t>mm.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Rifled </a:t>
            </a:r>
            <a:r>
              <a:rPr lang="en-US" sz="1100" dirty="0"/>
              <a:t>surface of steps for maximum safety when ascending the </a:t>
            </a:r>
            <a:r>
              <a:rPr lang="en-US" sz="1100" dirty="0" smtClean="0"/>
              <a:t>ladder.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Sturdy </a:t>
            </a:r>
            <a:r>
              <a:rPr lang="en-US" sz="1100" dirty="0"/>
              <a:t>six-times riveted step/side rail connection for more </a:t>
            </a:r>
            <a:r>
              <a:rPr lang="en-US" sz="1100" dirty="0" smtClean="0"/>
              <a:t>stability.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Safe </a:t>
            </a:r>
            <a:r>
              <a:rPr lang="en-US" sz="1100" dirty="0"/>
              <a:t>rifled standing </a:t>
            </a:r>
            <a:r>
              <a:rPr lang="en-US" sz="1100" dirty="0" smtClean="0"/>
              <a:t>platform.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There </a:t>
            </a:r>
            <a:r>
              <a:rPr lang="en-US" sz="1100" dirty="0"/>
              <a:t>is a seat place on the supporting </a:t>
            </a:r>
            <a:r>
              <a:rPr lang="en-US" sz="1100" dirty="0" smtClean="0"/>
              <a:t>leg.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600 mm safety </a:t>
            </a:r>
            <a:r>
              <a:rPr lang="en-US" sz="1100" dirty="0" smtClean="0"/>
              <a:t>barrier.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Rigid </a:t>
            </a:r>
            <a:r>
              <a:rPr lang="en-US" sz="1100" dirty="0"/>
              <a:t>metal ties provide a secure fixation in the working </a:t>
            </a:r>
            <a:r>
              <a:rPr lang="en-US" sz="1100" dirty="0" smtClean="0"/>
              <a:t>position.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Firm </a:t>
            </a:r>
            <a:r>
              <a:rPr lang="en-US" sz="1100" dirty="0"/>
              <a:t>positioning thanks to steady plastic end </a:t>
            </a:r>
            <a:r>
              <a:rPr lang="en-US" sz="1100" dirty="0" smtClean="0"/>
              <a:t>caps.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Optimised </a:t>
            </a:r>
            <a:r>
              <a:rPr lang="en-US" sz="1100" dirty="0"/>
              <a:t>transport dimensions for storage and </a:t>
            </a:r>
            <a:r>
              <a:rPr lang="en-US" sz="1100" dirty="0" smtClean="0"/>
              <a:t>transportation.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Practicallity </a:t>
            </a:r>
            <a:r>
              <a:rPr lang="en-US" sz="1100" dirty="0"/>
              <a:t>and attention to each component guarantee safe work at any required </a:t>
            </a:r>
            <a:r>
              <a:rPr lang="en-US" sz="1100" dirty="0" smtClean="0"/>
              <a:t>height.</a:t>
            </a:r>
            <a:endParaRPr lang="de-DE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zavodnv.ru/media/items/ef/84/ce/8b/281d90bb04b29ab9b5ca0705b33892d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584176" cy="37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90929"/>
              </p:ext>
            </p:extLst>
          </p:nvPr>
        </p:nvGraphicFramePr>
        <p:xfrm>
          <a:off x="1475657" y="3501008"/>
          <a:ext cx="5396122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0,178875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0,347875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8194" name="Picture 2" descr="Schema: Professional aluminum stepladder with the storage tray and large top platform NV 3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26" y="5565867"/>
            <a:ext cx="4830366" cy="8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44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Stepladder with the storage tray and large top platform </a:t>
            </a:r>
            <a:r>
              <a:rPr lang="en-US" sz="1600" dirty="0" smtClean="0"/>
              <a:t>anodizing VIRA </a:t>
            </a:r>
            <a:r>
              <a:rPr lang="de-DE" sz="1600" dirty="0" smtClean="0"/>
              <a:t>31</a:t>
            </a:r>
            <a:r>
              <a:rPr lang="en-US" sz="1600" dirty="0" smtClean="0"/>
              <a:t>35A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583264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100" dirty="0"/>
              <a:t>Anodizing to protect hands, clothing and contact surfaces from marks and to facilitate care.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Suitable for clean work.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Spacious </a:t>
            </a:r>
            <a:r>
              <a:rPr lang="en-US" sz="1100" dirty="0"/>
              <a:t>aluminium storage tray for material and tools.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Steps and stiles are made from reinforced extruded aluminium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Wide steps with a depth of 80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Safe rifled standing platform.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There is a 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600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Rigid metal ties provide a secure fixation in the working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Firm positioning thanks to steady plastic end caps.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Optimised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Practicallity and attention to each component guarantee safe work at any required height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zavodnv.ru/media/items/ef/84/ce/8b/281d90bb04b29ab9b5ca0705b33892d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32" y="1556792"/>
            <a:ext cx="1584176" cy="37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Схема: Стремянка алюминиевая профессиональная с лотком-органайзером и большой верхней площадкой анодированная NV 3135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05" y="5833004"/>
            <a:ext cx="2562939" cy="8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50249"/>
              </p:ext>
            </p:extLst>
          </p:nvPr>
        </p:nvGraphicFramePr>
        <p:xfrm>
          <a:off x="1475656" y="3820892"/>
          <a:ext cx="5396122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0,178875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0,347875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3135112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69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0640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S</a:t>
            </a:r>
            <a:r>
              <a:rPr lang="en-US" dirty="0" smtClean="0"/>
              <a:t>tepladder </a:t>
            </a:r>
            <a:r>
              <a:rPr lang="en-US" dirty="0"/>
              <a:t>with large safety </a:t>
            </a:r>
            <a:r>
              <a:rPr lang="en-US" dirty="0" smtClean="0"/>
              <a:t>barrier 800 </a:t>
            </a:r>
            <a:r>
              <a:rPr lang="en-US" dirty="0" smtClean="0"/>
              <a:t>mm </a:t>
            </a:r>
            <a:r>
              <a:rPr lang="en-US" dirty="0" smtClean="0"/>
              <a:t>VIRA </a:t>
            </a:r>
            <a:r>
              <a:rPr lang="de-DE" dirty="0" smtClean="0"/>
              <a:t>31</a:t>
            </a:r>
            <a:r>
              <a:rPr lang="en-US" dirty="0" smtClean="0"/>
              <a:t>36</a:t>
            </a:r>
            <a:r>
              <a:rPr lang="de-DE" dirty="0" smtClean="0"/>
              <a:t> </a:t>
            </a:r>
            <a:r>
              <a:rPr lang="en-US" dirty="0"/>
              <a:t>Professional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6192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Very </a:t>
            </a:r>
            <a:r>
              <a:rPr lang="en-US" sz="1100" dirty="0"/>
              <a:t>lightweight but extremely durable and </a:t>
            </a:r>
            <a:r>
              <a:rPr lang="en-US" sz="1100" dirty="0" smtClean="0"/>
              <a:t>reliable.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Easy </a:t>
            </a:r>
            <a:r>
              <a:rPr lang="en-US" sz="1100" dirty="0"/>
              <a:t>to adjust and provides high level of </a:t>
            </a:r>
            <a:r>
              <a:rPr lang="en-US" sz="1100" dirty="0" smtClean="0"/>
              <a:t>comfort.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Unilaterally ascendable.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</a:t>
            </a:r>
            <a:r>
              <a:rPr lang="en-US" sz="1100" dirty="0" smtClean="0"/>
              <a:t>teps </a:t>
            </a:r>
            <a:r>
              <a:rPr lang="en-US" sz="1100" dirty="0"/>
              <a:t>and stiles are made from reinforced extruded aluminium </a:t>
            </a:r>
            <a:r>
              <a:rPr lang="en-US" sz="1100" dirty="0" smtClean="0"/>
              <a:t>profiles.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Wide </a:t>
            </a:r>
            <a:r>
              <a:rPr lang="en-US" sz="1100" dirty="0"/>
              <a:t>steps with a depth of 80 </a:t>
            </a:r>
            <a:r>
              <a:rPr lang="en-US" sz="1100" dirty="0" smtClean="0"/>
              <a:t>mm.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Rifled </a:t>
            </a:r>
            <a:r>
              <a:rPr lang="en-US" sz="1100" dirty="0"/>
              <a:t>surface of steps for maximum safety when ascending the </a:t>
            </a:r>
            <a:r>
              <a:rPr lang="en-US" sz="1100" dirty="0" smtClean="0"/>
              <a:t>ladder.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Sturdy </a:t>
            </a:r>
            <a:r>
              <a:rPr lang="en-US" sz="1100" dirty="0"/>
              <a:t>six-times riveted step/side rail connection for more </a:t>
            </a:r>
            <a:r>
              <a:rPr lang="en-US" sz="1100" dirty="0" smtClean="0"/>
              <a:t>stability.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Safe </a:t>
            </a:r>
            <a:r>
              <a:rPr lang="en-US" sz="1100" dirty="0"/>
              <a:t>folding rifled aluminum platform 300×270 </a:t>
            </a:r>
            <a:r>
              <a:rPr lang="en-US" sz="1100" dirty="0" smtClean="0"/>
              <a:t>mm.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T</a:t>
            </a:r>
            <a:r>
              <a:rPr lang="en-US" sz="1100" dirty="0" smtClean="0"/>
              <a:t>here </a:t>
            </a:r>
            <a:r>
              <a:rPr lang="en-US" sz="1100" dirty="0"/>
              <a:t>is a seat place on the supporting </a:t>
            </a:r>
            <a:r>
              <a:rPr lang="en-US" sz="1100" dirty="0" smtClean="0"/>
              <a:t>leg.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800 mm safety </a:t>
            </a:r>
            <a:r>
              <a:rPr lang="en-US" sz="1100" dirty="0" smtClean="0"/>
              <a:t>barrier.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Rigid </a:t>
            </a:r>
            <a:r>
              <a:rPr lang="en-US" sz="1100" dirty="0"/>
              <a:t>metal ties provide a secure fixation in the working </a:t>
            </a:r>
            <a:r>
              <a:rPr lang="en-US" sz="1100" dirty="0" smtClean="0"/>
              <a:t>position.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Firm </a:t>
            </a:r>
            <a:r>
              <a:rPr lang="en-US" sz="1100" dirty="0"/>
              <a:t>positioning thanks to steady plastic end </a:t>
            </a:r>
            <a:r>
              <a:rPr lang="en-US" sz="1100" dirty="0" smtClean="0"/>
              <a:t>caps.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Optimised </a:t>
            </a:r>
            <a:r>
              <a:rPr lang="en-US" sz="1100" dirty="0"/>
              <a:t>transport dimensions for storage and </a:t>
            </a:r>
            <a:r>
              <a:rPr lang="en-US" sz="1100" dirty="0" smtClean="0"/>
              <a:t>transportation.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Practicallity </a:t>
            </a:r>
            <a:r>
              <a:rPr lang="en-US" sz="1100" dirty="0"/>
              <a:t>and attention to each component guarantee safe work at any required </a:t>
            </a:r>
            <a:r>
              <a:rPr lang="en-US" sz="1100" dirty="0" smtClean="0"/>
              <a:t>height.</a:t>
            </a:r>
            <a:endParaRPr lang="de-DE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zavodnv.ru/media/items/ae/6a/61/6f/43e9dbc2d3ccadaa6eb55f1414a3e4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37767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22962"/>
              </p:ext>
            </p:extLst>
          </p:nvPr>
        </p:nvGraphicFramePr>
        <p:xfrm>
          <a:off x="1475653" y="3356992"/>
          <a:ext cx="5812211" cy="1823085"/>
        </p:xfrm>
        <a:graphic>
          <a:graphicData uri="http://schemas.openxmlformats.org/drawingml/2006/table">
            <a:tbl>
              <a:tblPr/>
              <a:tblGrid>
                <a:gridCol w="804767"/>
                <a:gridCol w="491756"/>
                <a:gridCol w="370287"/>
                <a:gridCol w="368504"/>
                <a:gridCol w="372067"/>
                <a:gridCol w="372067"/>
                <a:gridCol w="370287"/>
                <a:gridCol w="370287"/>
                <a:gridCol w="370287"/>
                <a:gridCol w="37028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0,129375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0,300675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3136110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026" name="Picture 2" descr="Schema: Professional aluminum stepladder with large safety barrier NV 3136 sku 3136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227636"/>
            <a:ext cx="5832649" cy="10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9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Stepladder with large safety barrier 800 mm </a:t>
            </a:r>
            <a:r>
              <a:rPr lang="en-US" sz="1600" dirty="0" smtClean="0"/>
              <a:t>anodizing VIRA 3136A </a:t>
            </a:r>
            <a:r>
              <a:rPr lang="en-US" sz="1600" dirty="0"/>
              <a:t>Professional 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08720"/>
            <a:ext cx="59671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Anodizing </a:t>
            </a:r>
            <a:r>
              <a:rPr lang="en-US" sz="1100" dirty="0"/>
              <a:t>to protect hands, clothing and contact surfaces from marks and to facilitate care.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Suitable for clean work.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Very </a:t>
            </a:r>
            <a:r>
              <a:rPr lang="en-US" sz="1100" dirty="0"/>
              <a:t>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Steps and stiles are made from reinforced extruded aluminium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Wide steps with a depth of 80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Safe folding rifled aluminum platform 300×270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There is a 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800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Rigid metal ties provide a secure fixation in the working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Firm positioning thanks to steady plastic end caps.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Optimised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Practicallity and attention to each component guarantee safe work at any required height.</a:t>
            </a:r>
            <a:endParaRPr lang="en-US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zavodnv.ru/media/items/ae/6a/61/6f/43e9dbc2d3ccadaa6eb55f1414a3e4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86" y="1484784"/>
            <a:ext cx="137767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50239"/>
              </p:ext>
            </p:extLst>
          </p:nvPr>
        </p:nvGraphicFramePr>
        <p:xfrm>
          <a:off x="1475656" y="3676876"/>
          <a:ext cx="5812211" cy="1823085"/>
        </p:xfrm>
        <a:graphic>
          <a:graphicData uri="http://schemas.openxmlformats.org/drawingml/2006/table">
            <a:tbl>
              <a:tblPr/>
              <a:tblGrid>
                <a:gridCol w="804767"/>
                <a:gridCol w="491756"/>
                <a:gridCol w="370287"/>
                <a:gridCol w="368504"/>
                <a:gridCol w="372067"/>
                <a:gridCol w="372067"/>
                <a:gridCol w="370287"/>
                <a:gridCol w="370287"/>
                <a:gridCol w="370287"/>
                <a:gridCol w="37028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0,129375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3136105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3136107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3136109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0,300675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3136110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3136112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2" name="Picture 2" descr="Schema: Professional aluminum stepladder with large safety barrier NV 3136 sku 3136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550808"/>
            <a:ext cx="5832649" cy="10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80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46738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Aluminium </a:t>
            </a:r>
            <a:r>
              <a:rPr lang="en-US" dirty="0" smtClean="0"/>
              <a:t>stepladder </a:t>
            </a:r>
            <a:r>
              <a:rPr lang="en-US" dirty="0"/>
              <a:t>with the storage </a:t>
            </a:r>
            <a:r>
              <a:rPr lang="en-US" dirty="0" smtClean="0"/>
              <a:t>tray VIRA </a:t>
            </a:r>
            <a:r>
              <a:rPr lang="de-DE" dirty="0" smtClean="0"/>
              <a:t>31</a:t>
            </a:r>
            <a:r>
              <a:rPr lang="en-US" dirty="0" smtClean="0"/>
              <a:t>50</a:t>
            </a:r>
            <a:r>
              <a:rPr lang="de-DE" dirty="0" smtClean="0"/>
              <a:t> </a:t>
            </a:r>
            <a:r>
              <a:rPr lang="en-US" dirty="0" smtClean="0"/>
              <a:t>Professional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61926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The </a:t>
            </a:r>
            <a:r>
              <a:rPr lang="en-US" sz="1100" dirty="0"/>
              <a:t>stepladder is equipped with a roomy storage tray for tools and </a:t>
            </a:r>
            <a:r>
              <a:rPr lang="en-US" sz="1100" dirty="0" smtClean="0"/>
              <a:t>stuff.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Very </a:t>
            </a:r>
            <a:r>
              <a:rPr lang="en-US" sz="1100" dirty="0"/>
              <a:t>lightweight but extremely durable and </a:t>
            </a:r>
            <a:r>
              <a:rPr lang="en-US" sz="1100" dirty="0" smtClean="0"/>
              <a:t>reliable.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It </a:t>
            </a:r>
            <a:r>
              <a:rPr lang="en-US" sz="1100" dirty="0"/>
              <a:t>is easy to adjust and provides high level of </a:t>
            </a:r>
            <a:r>
              <a:rPr lang="en-US" sz="1100" dirty="0" smtClean="0"/>
              <a:t>comfort.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Steps </a:t>
            </a:r>
            <a:r>
              <a:rPr lang="en-US" sz="1100" dirty="0"/>
              <a:t>and stiles made from reinforced extruded aluminium </a:t>
            </a:r>
            <a:r>
              <a:rPr lang="en-US" sz="1100" dirty="0" smtClean="0"/>
              <a:t>profiles.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80 mm deep wide steps with the extended </a:t>
            </a:r>
            <a:r>
              <a:rPr lang="en-US" sz="1100" dirty="0" smtClean="0"/>
              <a:t>thickness.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Rifled </a:t>
            </a:r>
            <a:r>
              <a:rPr lang="en-US" sz="1100" dirty="0"/>
              <a:t>surface of the steps for maximum safety when ascending the </a:t>
            </a:r>
            <a:r>
              <a:rPr lang="en-US" sz="1100" dirty="0" smtClean="0"/>
              <a:t>ladder.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Sturdy </a:t>
            </a:r>
            <a:r>
              <a:rPr lang="en-US" sz="1100" dirty="0"/>
              <a:t>six-times riveted step/side rail connection for more </a:t>
            </a:r>
            <a:r>
              <a:rPr lang="en-US" sz="1100" dirty="0" smtClean="0"/>
              <a:t>stability.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Powder-coated </a:t>
            </a:r>
            <a:r>
              <a:rPr lang="en-US" sz="1100" dirty="0"/>
              <a:t>rifled standing </a:t>
            </a:r>
            <a:r>
              <a:rPr lang="en-US" sz="1100" dirty="0" smtClean="0"/>
              <a:t>platform.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/>
              <a:t>600 mm safety </a:t>
            </a:r>
            <a:r>
              <a:rPr lang="en-US" sz="1100" dirty="0" smtClean="0"/>
              <a:t>barrier.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High-strength belts.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Firm </a:t>
            </a:r>
            <a:r>
              <a:rPr lang="en-US" sz="1100" dirty="0"/>
              <a:t>positioning thanks to steady plastic end </a:t>
            </a:r>
            <a:r>
              <a:rPr lang="en-US" sz="1100" dirty="0" smtClean="0"/>
              <a:t>caps.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Optimised </a:t>
            </a:r>
            <a:r>
              <a:rPr lang="en-US" sz="1100" dirty="0"/>
              <a:t>transport dimensions for storage and </a:t>
            </a:r>
            <a:r>
              <a:rPr lang="en-US" sz="1100" dirty="0" smtClean="0"/>
              <a:t>transportation.</a:t>
            </a:r>
            <a:endParaRPr lang="en-US" sz="1100" dirty="0"/>
          </a:p>
          <a:p>
            <a:pPr marL="285750" indent="-285750">
              <a:buBlip>
                <a:blip r:embed="rId3"/>
              </a:buBlip>
            </a:pPr>
            <a:r>
              <a:rPr lang="en-US" sz="1100" dirty="0" smtClean="0"/>
              <a:t>Practicality </a:t>
            </a:r>
            <a:r>
              <a:rPr lang="en-US" sz="1100" dirty="0"/>
              <a:t>and attention to every component guarantee safe work at any required </a:t>
            </a:r>
            <a:r>
              <a:rPr lang="en-US" sz="1100" dirty="0" smtClean="0"/>
              <a:t>height.</a:t>
            </a:r>
            <a:endParaRPr lang="de-DE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s://zavodnv.ru/media/category/2015/12/15/3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596651" cy="38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хема: Стремянка алюминиевая с лотком-органайзером профессиональная NV 3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76" y="4669697"/>
            <a:ext cx="5259372" cy="13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26771"/>
              </p:ext>
            </p:extLst>
          </p:nvPr>
        </p:nvGraphicFramePr>
        <p:xfrm>
          <a:off x="1526879" y="3350999"/>
          <a:ext cx="4892366" cy="1291590"/>
        </p:xfrm>
        <a:graphic>
          <a:graphicData uri="http://schemas.openxmlformats.org/drawingml/2006/table">
            <a:tbl>
              <a:tblPr/>
              <a:tblGrid>
                <a:gridCol w="600324"/>
                <a:gridCol w="575124"/>
                <a:gridCol w="433061"/>
                <a:gridCol w="430976"/>
                <a:gridCol w="435144"/>
                <a:gridCol w="433061"/>
                <a:gridCol w="433061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3150103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0,068275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3150104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0,084938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3150105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3150106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0,123215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3150107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0,146609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3150108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0,170764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2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7667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Aluminium stepladder </a:t>
            </a:r>
            <a:r>
              <a:rPr lang="en-US" dirty="0" smtClean="0"/>
              <a:t>with </a:t>
            </a:r>
            <a:r>
              <a:rPr lang="en-US" dirty="0"/>
              <a:t>the storage tray</a:t>
            </a:r>
            <a:r>
              <a:rPr lang="de-DE" dirty="0" smtClean="0"/>
              <a:t> VIRA </a:t>
            </a:r>
            <a:r>
              <a:rPr lang="ru-RU" dirty="0" smtClean="0"/>
              <a:t>5</a:t>
            </a:r>
            <a:r>
              <a:rPr lang="de-DE" dirty="0" smtClean="0"/>
              <a:t>1</a:t>
            </a:r>
            <a:r>
              <a:rPr lang="en-US" dirty="0"/>
              <a:t>1</a:t>
            </a:r>
            <a:r>
              <a:rPr lang="ru-RU" dirty="0" smtClean="0"/>
              <a:t>0</a:t>
            </a:r>
            <a:r>
              <a:rPr lang="de-DE" dirty="0" smtClean="0"/>
              <a:t> </a:t>
            </a:r>
            <a:r>
              <a:rPr lang="en-US" dirty="0" smtClean="0"/>
              <a:t>Industrial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08720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Equipped </a:t>
            </a:r>
            <a:r>
              <a:rPr lang="en-US" sz="1400" dirty="0"/>
              <a:t>with roomy storage tray for tools and </a:t>
            </a:r>
            <a:r>
              <a:rPr lang="en-US" sz="1400" dirty="0" smtClean="0"/>
              <a:t>stuff.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Very </a:t>
            </a:r>
            <a:r>
              <a:rPr lang="en-US" sz="1400" dirty="0"/>
              <a:t>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Easy </a:t>
            </a:r>
            <a:r>
              <a:rPr lang="en-US" sz="1400" dirty="0"/>
              <a:t>to adjust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Steps </a:t>
            </a:r>
            <a:r>
              <a:rPr lang="en-US" sz="1400" dirty="0"/>
              <a:t>and stiles are made from reinforced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Wide </a:t>
            </a:r>
            <a:r>
              <a:rPr lang="en-US" sz="1400" dirty="0"/>
              <a:t>steps with depth of 130 </a:t>
            </a:r>
            <a:r>
              <a:rPr lang="en-US" sz="1400" dirty="0" smtClean="0"/>
              <a:t>mm.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surface of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Sturdy </a:t>
            </a:r>
            <a:r>
              <a:rPr lang="en-US" sz="1400" dirty="0"/>
              <a:t>six-time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Powder-coated </a:t>
            </a:r>
            <a:r>
              <a:rPr lang="en-US" sz="1400" dirty="0"/>
              <a:t>rifled safe standing platform from galvanized </a:t>
            </a:r>
            <a:r>
              <a:rPr lang="en-US" sz="1400" dirty="0" smtClean="0"/>
              <a:t>steel.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600 mm safety </a:t>
            </a:r>
            <a:r>
              <a:rPr lang="en-US" sz="1400" dirty="0" smtClean="0"/>
              <a:t>barrier.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High-strength belts.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Firm </a:t>
            </a:r>
            <a:r>
              <a:rPr lang="en-US" sz="1400" dirty="0"/>
              <a:t>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Optimised </a:t>
            </a:r>
            <a:r>
              <a:rPr lang="en-US" sz="1400" dirty="0"/>
              <a:t>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Practicallity </a:t>
            </a:r>
            <a:r>
              <a:rPr lang="en-US" sz="1400" dirty="0"/>
              <a:t>and attention to every component guarantee safe work at any required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72145"/>
              </p:ext>
            </p:extLst>
          </p:nvPr>
        </p:nvGraphicFramePr>
        <p:xfrm>
          <a:off x="1650110" y="4077072"/>
          <a:ext cx="5802210" cy="1291590"/>
        </p:xfrm>
        <a:graphic>
          <a:graphicData uri="http://schemas.openxmlformats.org/drawingml/2006/table">
            <a:tbl>
              <a:tblPr/>
              <a:tblGrid>
                <a:gridCol w="723076"/>
                <a:gridCol w="692723"/>
                <a:gridCol w="521611"/>
                <a:gridCol w="519101"/>
                <a:gridCol w="524120"/>
                <a:gridCol w="521611"/>
                <a:gridCol w="521611"/>
                <a:gridCol w="914261"/>
                <a:gridCol w="86409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0,085958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0,106709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0,126126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0,150322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0,172498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2" name="Picture 4" descr="https://zavodnv.ru/media/items/b7/c0/f9/fc/4354ac261a5c944b9dfe2dc4aa626b5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03" y="980728"/>
            <a:ext cx="1332753" cy="29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Схема: Стремянка алюминиевая индустриальная NV 5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36" y="5389240"/>
            <a:ext cx="4124400" cy="10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59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40466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/>
              <a:t>Aluminium stepladder </a:t>
            </a:r>
            <a:r>
              <a:rPr lang="de-DE" dirty="0" smtClean="0"/>
              <a:t>VIRA </a:t>
            </a:r>
            <a:r>
              <a:rPr lang="ru-RU" dirty="0" smtClean="0"/>
              <a:t>5</a:t>
            </a:r>
            <a:r>
              <a:rPr lang="de-DE" dirty="0" smtClean="0"/>
              <a:t>1</a:t>
            </a:r>
            <a:r>
              <a:rPr lang="ru-RU" dirty="0" smtClean="0"/>
              <a:t>2</a:t>
            </a:r>
            <a:r>
              <a:rPr lang="de-DE" dirty="0"/>
              <a:t>0 </a:t>
            </a:r>
            <a:r>
              <a:rPr lang="de-DE" dirty="0" smtClean="0"/>
              <a:t>Industrial</a:t>
            </a:r>
            <a:endParaRPr lang="de-D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68003"/>
            <a:ext cx="6826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Very </a:t>
            </a:r>
            <a:r>
              <a:rPr lang="en-US" sz="1300" dirty="0"/>
              <a:t>lightweight but extremely durable and </a:t>
            </a:r>
            <a:r>
              <a:rPr lang="en-US" sz="1300" dirty="0" smtClean="0"/>
              <a:t>reliable.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Easy </a:t>
            </a:r>
            <a:r>
              <a:rPr lang="en-US" sz="1300" dirty="0"/>
              <a:t>to adjust and provides high level of </a:t>
            </a:r>
            <a:r>
              <a:rPr lang="en-US" sz="1300" dirty="0" smtClean="0"/>
              <a:t>comfort.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Steps </a:t>
            </a:r>
            <a:r>
              <a:rPr lang="en-US" sz="1300" dirty="0"/>
              <a:t>and stiles are made from reinforced extruded aluminium </a:t>
            </a:r>
            <a:r>
              <a:rPr lang="en-US" sz="1300" dirty="0" smtClean="0"/>
              <a:t>profiles.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Wide </a:t>
            </a:r>
            <a:r>
              <a:rPr lang="en-US" sz="1300" dirty="0"/>
              <a:t>steps with an extended depth of 130 </a:t>
            </a:r>
            <a:r>
              <a:rPr lang="en-US" sz="1300" dirty="0" smtClean="0"/>
              <a:t>mm.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Extended </a:t>
            </a:r>
            <a:r>
              <a:rPr lang="en-US" sz="1300" dirty="0"/>
              <a:t>standing platform with a width of 260 </a:t>
            </a:r>
            <a:r>
              <a:rPr lang="en-US" sz="1300" dirty="0" smtClean="0"/>
              <a:t>mm.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Rifled </a:t>
            </a:r>
            <a:r>
              <a:rPr lang="en-US" sz="1300" dirty="0"/>
              <a:t>surface of steps for maximum safety when ascending the </a:t>
            </a:r>
            <a:r>
              <a:rPr lang="en-US" sz="1300" dirty="0" smtClean="0"/>
              <a:t>ladder.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Sturdy </a:t>
            </a:r>
            <a:r>
              <a:rPr lang="en-US" sz="1300" dirty="0"/>
              <a:t>six-time riveted step/side rail connection for more </a:t>
            </a:r>
            <a:r>
              <a:rPr lang="en-US" sz="1300" dirty="0" smtClean="0"/>
              <a:t>stability.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High-strength belts.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Firm </a:t>
            </a:r>
            <a:r>
              <a:rPr lang="en-US" sz="1300" dirty="0"/>
              <a:t>positioning thanks to steady plastic end </a:t>
            </a:r>
            <a:r>
              <a:rPr lang="en-US" sz="1300" dirty="0" smtClean="0"/>
              <a:t>caps.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Optimised </a:t>
            </a:r>
            <a:r>
              <a:rPr lang="en-US" sz="1300" dirty="0"/>
              <a:t>transport dimensions for storage and </a:t>
            </a:r>
            <a:r>
              <a:rPr lang="en-US" sz="1300" dirty="0" smtClean="0"/>
              <a:t>transportation.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To </a:t>
            </a:r>
            <a:r>
              <a:rPr lang="en-US" sz="1300" dirty="0"/>
              <a:t>save the time the double-sided access allows you not to change the position for </a:t>
            </a:r>
            <a:r>
              <a:rPr lang="en-US" sz="1300" dirty="0" smtClean="0"/>
              <a:t>use.</a:t>
            </a:r>
            <a:endParaRPr lang="en-US" sz="1300" dirty="0"/>
          </a:p>
          <a:p>
            <a:pPr marL="285750" indent="-285750">
              <a:buBlip>
                <a:blip r:embed="rId3"/>
              </a:buBlip>
            </a:pPr>
            <a:r>
              <a:rPr lang="en-US" sz="1300" dirty="0" smtClean="0"/>
              <a:t>Practicallity </a:t>
            </a:r>
            <a:r>
              <a:rPr lang="en-US" sz="1300" dirty="0"/>
              <a:t>and attention to every component guarantee safe work at any required </a:t>
            </a:r>
            <a:r>
              <a:rPr lang="en-US" sz="1300" dirty="0" smtClean="0"/>
              <a:t>height.</a:t>
            </a:r>
            <a:endParaRPr lang="de-DE" sz="13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831"/>
              </p:ext>
            </p:extLst>
          </p:nvPr>
        </p:nvGraphicFramePr>
        <p:xfrm>
          <a:off x="1475658" y="3826743"/>
          <a:ext cx="6048673" cy="1114425"/>
        </p:xfrm>
        <a:graphic>
          <a:graphicData uri="http://schemas.openxmlformats.org/drawingml/2006/table">
            <a:tbl>
              <a:tblPr/>
              <a:tblGrid>
                <a:gridCol w="597397"/>
                <a:gridCol w="597400"/>
                <a:gridCol w="373375"/>
                <a:gridCol w="373375"/>
                <a:gridCol w="373375"/>
                <a:gridCol w="373375"/>
                <a:gridCol w="373375"/>
                <a:gridCol w="373375"/>
                <a:gridCol w="448050"/>
                <a:gridCol w="448050"/>
                <a:gridCol w="925435"/>
                <a:gridCol w="792091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0,078624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0,145418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Picture 2" descr="https://zavodnv.ru/media/items/d0/33/c6/ce/fb7503bca0dc0c0d4c79d2bbd1eeb6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1944216" cy="22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хема: Стремянка алюминиевая двухсторонняя индустриальная NV 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75"/>
            <a:ext cx="4918359" cy="12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440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40640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Aluminum stepladder </a:t>
            </a:r>
            <a:r>
              <a:rPr lang="en-US" dirty="0"/>
              <a:t>with large top platform </a:t>
            </a:r>
            <a:r>
              <a:rPr lang="de-DE" dirty="0" smtClean="0"/>
              <a:t>VIRA </a:t>
            </a:r>
            <a:r>
              <a:rPr lang="ru-RU" dirty="0" smtClean="0"/>
              <a:t>5</a:t>
            </a:r>
            <a:r>
              <a:rPr lang="de-DE" dirty="0" smtClean="0"/>
              <a:t>1</a:t>
            </a:r>
            <a:r>
              <a:rPr lang="en-US" dirty="0" smtClean="0"/>
              <a:t>3</a:t>
            </a:r>
            <a:r>
              <a:rPr lang="ru-RU" dirty="0" smtClean="0"/>
              <a:t>0</a:t>
            </a:r>
            <a:r>
              <a:rPr lang="de-DE" dirty="0" smtClean="0"/>
              <a:t> </a:t>
            </a:r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864002"/>
            <a:ext cx="59939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</a:t>
            </a:r>
            <a:r>
              <a:rPr lang="en-US" sz="1200" dirty="0" smtClean="0"/>
              <a:t>reliable.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Easy </a:t>
            </a:r>
            <a:r>
              <a:rPr lang="en-US" sz="1200" dirty="0"/>
              <a:t>to adjust and provides high level of </a:t>
            </a:r>
            <a:r>
              <a:rPr lang="en-US" sz="1200" dirty="0" smtClean="0"/>
              <a:t>comfort.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Unilaterally ascendable.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Steps </a:t>
            </a:r>
            <a:r>
              <a:rPr lang="en-US" sz="1200" dirty="0"/>
              <a:t>and stiles are made from reinforced extruded aluminum </a:t>
            </a:r>
            <a:r>
              <a:rPr lang="en-US" sz="1200" dirty="0" smtClean="0"/>
              <a:t>profiles.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Wide </a:t>
            </a:r>
            <a:r>
              <a:rPr lang="en-US" sz="1200" dirty="0"/>
              <a:t>steps with a depth of 130 </a:t>
            </a:r>
            <a:r>
              <a:rPr lang="en-US" sz="1200" dirty="0" smtClean="0"/>
              <a:t>mm.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Rifled </a:t>
            </a:r>
            <a:r>
              <a:rPr lang="en-US" sz="1200" dirty="0"/>
              <a:t>surface of steps for maximum safety when ascending the </a:t>
            </a:r>
            <a:r>
              <a:rPr lang="en-US" sz="1200" dirty="0" smtClean="0"/>
              <a:t>ladder.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Sturdy </a:t>
            </a:r>
            <a:r>
              <a:rPr lang="en-US" sz="1200" dirty="0"/>
              <a:t>six-times riveted step/side rail connection for more </a:t>
            </a:r>
            <a:r>
              <a:rPr lang="en-US" sz="1200" dirty="0" smtClean="0"/>
              <a:t>stability.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Safe </a:t>
            </a:r>
            <a:r>
              <a:rPr lang="en-US" sz="1200" dirty="0"/>
              <a:t>rifled standing </a:t>
            </a:r>
            <a:r>
              <a:rPr lang="en-US" sz="1200" dirty="0" smtClean="0"/>
              <a:t>platform.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Seat </a:t>
            </a:r>
            <a:r>
              <a:rPr lang="en-US" sz="1200" dirty="0"/>
              <a:t>place on the supporting </a:t>
            </a:r>
            <a:r>
              <a:rPr lang="en-US" sz="1200" dirty="0" smtClean="0"/>
              <a:t>leg.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</a:t>
            </a:r>
            <a:r>
              <a:rPr lang="en-US" sz="1200" dirty="0" smtClean="0"/>
              <a:t>barrier.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Rigid </a:t>
            </a:r>
            <a:r>
              <a:rPr lang="en-US" sz="1200" dirty="0"/>
              <a:t>metal ties provide a secure fixation in the working </a:t>
            </a:r>
            <a:r>
              <a:rPr lang="en-US" sz="1200" dirty="0" smtClean="0"/>
              <a:t>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O</a:t>
            </a:r>
            <a:r>
              <a:rPr lang="en-US" sz="1200" dirty="0" smtClean="0"/>
              <a:t>ptimized </a:t>
            </a:r>
            <a:r>
              <a:rPr lang="en-US" sz="1200" dirty="0"/>
              <a:t>transport dimensions for storage and </a:t>
            </a:r>
            <a:r>
              <a:rPr lang="en-US" sz="1200" dirty="0" smtClean="0"/>
              <a:t>transportation.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P</a:t>
            </a:r>
            <a:r>
              <a:rPr lang="en-US" sz="1200" dirty="0" smtClean="0"/>
              <a:t>racticality </a:t>
            </a:r>
            <a:r>
              <a:rPr lang="en-US" sz="1200" dirty="0"/>
              <a:t>and attention to each component guarantee safe work at any required </a:t>
            </a:r>
            <a:r>
              <a:rPr lang="en-US" sz="1200" dirty="0" smtClean="0"/>
              <a:t>height.</a:t>
            </a:r>
            <a:endParaRPr lang="de-DE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35301"/>
              </p:ext>
            </p:extLst>
          </p:nvPr>
        </p:nvGraphicFramePr>
        <p:xfrm>
          <a:off x="1475657" y="3388844"/>
          <a:ext cx="5487853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908020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0,142975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0,210325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0,389025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https://zavodnv.ru/media/items/19/f4/da/e7/34558cb1f3cc057c5af12e13180590b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58" y="1916832"/>
            <a:ext cx="14056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9218" name="Picture 2" descr="Schema: NV 5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224"/>
            <a:ext cx="5328592" cy="9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51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6405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Aluminum stepladder with large top platform  </a:t>
            </a:r>
            <a:r>
              <a:rPr lang="en-US" sz="1600" dirty="0" smtClean="0"/>
              <a:t>anodizing VIRA 5130A </a:t>
            </a:r>
            <a:r>
              <a:rPr lang="en-US" sz="1600" dirty="0"/>
              <a:t>Industrial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82702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/>
              <a:t>Anodizing to protect hands, clothing and contact surfaces from marks and to facilitate care.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Suitable for clean </a:t>
            </a:r>
            <a:r>
              <a:rPr lang="en-US" sz="1200" dirty="0" smtClean="0"/>
              <a:t>work.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Steps and stiles are made from reinforced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Wide steps with a depth of 130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Safe rifled standing platform.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Rigid metal ties provide a secure fixation in the working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Practicality and attention to each component guarantee safe work at any required height.</a:t>
            </a: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zavodnv.ru/media/items/19/f4/da/e7/34558cb1f3cc057c5af12e13180590b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96" y="2348880"/>
            <a:ext cx="14056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2154"/>
              </p:ext>
            </p:extLst>
          </p:nvPr>
        </p:nvGraphicFramePr>
        <p:xfrm>
          <a:off x="1475657" y="3660998"/>
          <a:ext cx="5487853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908020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5130103А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0,142975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5130104А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5130105А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0,210325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5130106А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5130107А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5130108А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5130109А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0,389025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5130110А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5130111А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5130112А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2" name="Picture 2" descr="Schema: NV 5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33257"/>
            <a:ext cx="4392488" cy="7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938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67380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</a:t>
            </a:r>
            <a:r>
              <a:rPr lang="en-US" sz="1600" dirty="0" smtClean="0"/>
              <a:t>tepladder </a:t>
            </a:r>
            <a:r>
              <a:rPr lang="en-US" sz="1600" dirty="0"/>
              <a:t>with storage tray and large top platform </a:t>
            </a:r>
            <a:r>
              <a:rPr lang="en-US" sz="1600" dirty="0" smtClean="0"/>
              <a:t>VIRA </a:t>
            </a:r>
            <a:r>
              <a:rPr lang="ru-RU" sz="1600" dirty="0" smtClean="0"/>
              <a:t>5</a:t>
            </a:r>
            <a:r>
              <a:rPr lang="de-DE" sz="1600" dirty="0" smtClean="0"/>
              <a:t>1</a:t>
            </a:r>
            <a:r>
              <a:rPr lang="en-US" sz="1600" dirty="0" smtClean="0"/>
              <a:t>35</a:t>
            </a:r>
            <a:r>
              <a:rPr lang="de-DE" sz="1600" dirty="0" smtClean="0"/>
              <a:t> </a:t>
            </a:r>
            <a:r>
              <a:rPr lang="en-US" sz="1600" dirty="0" smtClean="0"/>
              <a:t>Industrial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08720"/>
            <a:ext cx="6192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</a:t>
            </a:r>
            <a:r>
              <a:rPr lang="en-US" sz="1200" dirty="0" smtClean="0"/>
              <a:t>reliable.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Easy </a:t>
            </a:r>
            <a:r>
              <a:rPr lang="en-US" sz="1200" dirty="0"/>
              <a:t>to adjust and provides high level of </a:t>
            </a:r>
            <a:r>
              <a:rPr lang="en-US" sz="1200" dirty="0" smtClean="0"/>
              <a:t>comfort.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U</a:t>
            </a:r>
            <a:r>
              <a:rPr lang="en-US" sz="1200" dirty="0" smtClean="0"/>
              <a:t>nilaterally ascendable.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Steps </a:t>
            </a:r>
            <a:r>
              <a:rPr lang="en-US" sz="1200" dirty="0"/>
              <a:t>and stiles are made from reinforced extruded aluminum </a:t>
            </a:r>
            <a:r>
              <a:rPr lang="en-US" sz="1200" dirty="0" smtClean="0"/>
              <a:t>profiles.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Wide </a:t>
            </a:r>
            <a:r>
              <a:rPr lang="en-US" sz="1200" dirty="0"/>
              <a:t>steps with a depth of 130 </a:t>
            </a:r>
            <a:r>
              <a:rPr lang="en-US" sz="1200" dirty="0" smtClean="0"/>
              <a:t>mm.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Rifled </a:t>
            </a:r>
            <a:r>
              <a:rPr lang="en-US" sz="1200" dirty="0"/>
              <a:t>surface of steps for maximum safety when ascending the </a:t>
            </a:r>
            <a:r>
              <a:rPr lang="en-US" sz="1200" dirty="0" smtClean="0"/>
              <a:t>ladder.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Sturdy </a:t>
            </a:r>
            <a:r>
              <a:rPr lang="en-US" sz="1200" dirty="0"/>
              <a:t>six-times riveted step/side rail connection for more </a:t>
            </a:r>
            <a:r>
              <a:rPr lang="en-US" sz="1200" dirty="0" smtClean="0"/>
              <a:t>stability.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Safe </a:t>
            </a:r>
            <a:r>
              <a:rPr lang="en-US" sz="1200" dirty="0"/>
              <a:t>rifled standing </a:t>
            </a:r>
            <a:r>
              <a:rPr lang="en-US" sz="1200" dirty="0" smtClean="0"/>
              <a:t>platform.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Seat </a:t>
            </a:r>
            <a:r>
              <a:rPr lang="en-US" sz="1200" dirty="0"/>
              <a:t>place on the supporting </a:t>
            </a:r>
            <a:r>
              <a:rPr lang="en-US" sz="1200" dirty="0" smtClean="0"/>
              <a:t>leg.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</a:t>
            </a:r>
            <a:r>
              <a:rPr lang="en-US" sz="1200" dirty="0" smtClean="0"/>
              <a:t>barrier.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Rigid </a:t>
            </a:r>
            <a:r>
              <a:rPr lang="en-US" sz="1200" dirty="0"/>
              <a:t>metal ties provide a secure fixation in the working position </a:t>
            </a:r>
            <a:r>
              <a:rPr lang="en-US" sz="1200" dirty="0" smtClean="0"/>
              <a:t>end caps.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Optimized </a:t>
            </a:r>
            <a:r>
              <a:rPr lang="en-US" sz="1200" dirty="0"/>
              <a:t>transport dimensions for storage and </a:t>
            </a:r>
            <a:r>
              <a:rPr lang="en-US" sz="1200" dirty="0" smtClean="0"/>
              <a:t>transportation.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Practicality </a:t>
            </a:r>
            <a:r>
              <a:rPr lang="en-US" sz="1200" dirty="0"/>
              <a:t>and attention to each component guarantee safe work at any required </a:t>
            </a:r>
            <a:r>
              <a:rPr lang="en-US" sz="1200" dirty="0" smtClean="0"/>
              <a:t>height.</a:t>
            </a:r>
            <a:endParaRPr lang="de-DE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3371"/>
              </p:ext>
            </p:extLst>
          </p:nvPr>
        </p:nvGraphicFramePr>
        <p:xfrm>
          <a:off x="1475657" y="3429000"/>
          <a:ext cx="5396122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0,178875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0,347875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s://zavodnv.ru/media/items/3c/c4/ea/09/c38be552403a14dbb2c54fc948e51c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82" y="1844824"/>
            <a:ext cx="159749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0242" name="Picture 2" descr="Schema: Aluminum stepladder with storage tray and large top platform for industrial use equipped with roomy storage tray for tools and stuff NV 5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517232"/>
            <a:ext cx="5023625" cy="8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26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48200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Two-section aluminium rung ladder</a:t>
            </a:r>
            <a:r>
              <a:rPr lang="ru-RU" dirty="0" smtClean="0"/>
              <a:t> </a:t>
            </a:r>
            <a:r>
              <a:rPr lang="en-US" dirty="0" smtClean="0"/>
              <a:t>VIRA 42</a:t>
            </a:r>
            <a:r>
              <a:rPr lang="ru-RU" dirty="0" smtClean="0"/>
              <a:t>2</a:t>
            </a:r>
            <a:r>
              <a:rPr lang="en-US" dirty="0" smtClean="0"/>
              <a:t>0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3285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Positions </a:t>
            </a:r>
            <a:r>
              <a:rPr lang="en-US" sz="1400" dirty="0"/>
              <a:t>of using: leaning rung ladder, leaning extension rung ladder, </a:t>
            </a:r>
            <a:r>
              <a:rPr lang="en-US" sz="1400" dirty="0" smtClean="0"/>
              <a:t>stepladder.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Very </a:t>
            </a:r>
            <a:r>
              <a:rPr lang="en-US" sz="1400" dirty="0"/>
              <a:t>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Rungs </a:t>
            </a:r>
            <a:r>
              <a:rPr lang="en-US" sz="1400" dirty="0"/>
              <a:t>and stiles are made from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Strong </a:t>
            </a:r>
            <a:r>
              <a:rPr lang="en-US" sz="1400" dirty="0"/>
              <a:t>riveting connects rungs and stiles, providing extra reliability and </a:t>
            </a:r>
            <a:r>
              <a:rPr lang="en-US" sz="1400" dirty="0" smtClean="0"/>
              <a:t>durability.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rung pitch of 260 mm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Aluminium </a:t>
            </a:r>
            <a:r>
              <a:rPr lang="en-US" sz="1400" dirty="0"/>
              <a:t>stile guides fix extendable ladder section reliably in its position for </a:t>
            </a:r>
            <a:r>
              <a:rPr lang="en-US" sz="1400" dirty="0" smtClean="0"/>
              <a:t>use.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Automatic </a:t>
            </a:r>
            <a:r>
              <a:rPr lang="en-US" sz="1400" dirty="0"/>
              <a:t>locks for </a:t>
            </a:r>
            <a:r>
              <a:rPr lang="en-US" sz="1400" dirty="0" smtClean="0"/>
              <a:t>hooks.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Optimum </a:t>
            </a:r>
            <a:r>
              <a:rPr lang="en-US" sz="1400" dirty="0"/>
              <a:t>stability thanks to wide cross </a:t>
            </a:r>
            <a:r>
              <a:rPr lang="en-US" sz="1400" dirty="0" smtClean="0"/>
              <a:t>bar.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Steady </a:t>
            </a:r>
            <a:r>
              <a:rPr lang="en-US" sz="1400" dirty="0"/>
              <a:t>plastic end cross bar caps prevent risk of </a:t>
            </a:r>
            <a:r>
              <a:rPr lang="en-US" sz="1400" dirty="0" smtClean="0"/>
              <a:t>slipping.</a:t>
            </a:r>
            <a:endParaRPr lang="de-DE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19733"/>
              </p:ext>
            </p:extLst>
          </p:nvPr>
        </p:nvGraphicFramePr>
        <p:xfrm>
          <a:off x="1115616" y="4221088"/>
          <a:ext cx="7848871" cy="582930"/>
        </p:xfrm>
        <a:graphic>
          <a:graphicData uri="http://schemas.openxmlformats.org/drawingml/2006/table">
            <a:tbl>
              <a:tblPr/>
              <a:tblGrid>
                <a:gridCol w="619210"/>
                <a:gridCol w="593217"/>
                <a:gridCol w="446683"/>
                <a:gridCol w="444535"/>
                <a:gridCol w="448833"/>
                <a:gridCol w="446683"/>
                <a:gridCol w="446683"/>
                <a:gridCol w="446683"/>
                <a:gridCol w="446683"/>
                <a:gridCol w="446683"/>
                <a:gridCol w="446683"/>
                <a:gridCol w="446683"/>
                <a:gridCol w="446683"/>
                <a:gridCol w="354778"/>
                <a:gridCol w="720080"/>
                <a:gridCol w="648071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L,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Volume</a:t>
                      </a:r>
                      <a:r>
                        <a:rPr lang="ru-RU" sz="800" b="1" dirty="0" smtClean="0"/>
                        <a:t>,</a:t>
                      </a:r>
                      <a:r>
                        <a:rPr lang="ru-RU" sz="800" b="1" baseline="0" dirty="0" smtClean="0"/>
                        <a:t> </a:t>
                      </a:r>
                      <a:r>
                        <a:rPr lang="en-US" sz="800" b="1" baseline="0" dirty="0" smtClean="0"/>
                        <a:t>m3</a:t>
                      </a:r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Weight, kg</a:t>
                      </a:r>
                      <a:endParaRPr lang="ru-RU" sz="8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4220107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4220109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https://zavodnv.ru/media/skus/a2/b1/bc/1f/d02ae1b98f1b4419885c8425ee3c73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98486"/>
            <a:ext cx="1584176" cy="29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Схема: Лестница алюминиевая двухсекционная NV 1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3283"/>
            <a:ext cx="5743334" cy="14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58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467961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Stepladder with storage tray and large top </a:t>
            </a:r>
            <a:r>
              <a:rPr lang="en-US" sz="1600" dirty="0" smtClean="0"/>
              <a:t>platform anodizing </a:t>
            </a:r>
            <a:r>
              <a:rPr lang="en-US" sz="1600" dirty="0"/>
              <a:t>VIRA </a:t>
            </a:r>
            <a:r>
              <a:rPr lang="ru-RU" sz="1600" dirty="0"/>
              <a:t>5</a:t>
            </a:r>
            <a:r>
              <a:rPr lang="de-DE" sz="1600" dirty="0"/>
              <a:t>1</a:t>
            </a:r>
            <a:r>
              <a:rPr lang="en-US" sz="1600" dirty="0" smtClean="0"/>
              <a:t>35A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/>
              <a:t>Anodizing to protect hands, clothing and contact surfaces from marks and to facilitate care.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Suitable for clean work.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Steps and stiles are made from reinforced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Wide steps with a depth of 130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Safe rifled standing platform.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Rigid metal ties provide a secure fixation in the working position end caps.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Practicality and attention to each component guarantee safe work at any required height.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zavodnv.ru/media/items/ef/84/ce/8b/281d90bb04b29ab9b5ca0705b33892d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32" y="1556792"/>
            <a:ext cx="1584176" cy="37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8155"/>
              </p:ext>
            </p:extLst>
          </p:nvPr>
        </p:nvGraphicFramePr>
        <p:xfrm>
          <a:off x="1475657" y="3717032"/>
          <a:ext cx="5396122" cy="2000250"/>
        </p:xfrm>
        <a:graphic>
          <a:graphicData uri="http://schemas.openxmlformats.org/drawingml/2006/table">
            <a:tbl>
              <a:tblPr/>
              <a:tblGrid>
                <a:gridCol w="795293"/>
                <a:gridCol w="485967"/>
                <a:gridCol w="365927"/>
                <a:gridCol w="364165"/>
                <a:gridCol w="367687"/>
                <a:gridCol w="367687"/>
                <a:gridCol w="365927"/>
                <a:gridCol w="365927"/>
                <a:gridCol w="36592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5135103А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5135104А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0,178875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5135105А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5135106А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5135107А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5135108А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0,347875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5135109А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5135110А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5135111А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5135112А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2" name="Picture 2" descr="Schema: Aluminum stepladder with storage tray and large top platform for industrial use equipped with roomy storage tray for tools and stuff NV 5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873646"/>
            <a:ext cx="4392489" cy="7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6405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Aluminum stepladder with large safety barrier of 800 </a:t>
            </a:r>
            <a:r>
              <a:rPr lang="en-US" sz="1600" dirty="0" smtClean="0"/>
              <a:t>mm VIRA </a:t>
            </a:r>
            <a:r>
              <a:rPr lang="ru-RU" sz="1600" dirty="0" smtClean="0"/>
              <a:t>5</a:t>
            </a:r>
            <a:r>
              <a:rPr lang="de-DE" sz="1600" dirty="0" smtClean="0"/>
              <a:t>1</a:t>
            </a:r>
            <a:r>
              <a:rPr lang="en-US" sz="1600" dirty="0" smtClean="0"/>
              <a:t>36</a:t>
            </a:r>
            <a:r>
              <a:rPr lang="de-DE" sz="1600" dirty="0" smtClean="0"/>
              <a:t> </a:t>
            </a:r>
            <a:r>
              <a:rPr lang="en-US" sz="1600" dirty="0" smtClean="0"/>
              <a:t>Industrial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6192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Steps and stiles are made from reinforced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Wide steps with a depth of 130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Safe rifled standing platform.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Rigid metal ties provide a secure fixation in the working position end caps.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Practicality and attention to each component guarantee safe work at any required height.</a:t>
            </a: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38507"/>
              </p:ext>
            </p:extLst>
          </p:nvPr>
        </p:nvGraphicFramePr>
        <p:xfrm>
          <a:off x="1475653" y="3356992"/>
          <a:ext cx="5812211" cy="1823085"/>
        </p:xfrm>
        <a:graphic>
          <a:graphicData uri="http://schemas.openxmlformats.org/drawingml/2006/table">
            <a:tbl>
              <a:tblPr/>
              <a:tblGrid>
                <a:gridCol w="804767"/>
                <a:gridCol w="491756"/>
                <a:gridCol w="370287"/>
                <a:gridCol w="368504"/>
                <a:gridCol w="372067"/>
                <a:gridCol w="372067"/>
                <a:gridCol w="370287"/>
                <a:gridCol w="370287"/>
                <a:gridCol w="370287"/>
                <a:gridCol w="37028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0,129375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0,300675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https://zavodnv.ru/media/items/a0/de/00/82/51c8ecc5b3b9f0ba8f112e58b19817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18380"/>
            <a:ext cx="1542914" cy="37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2290" name="Picture 2" descr="Schema: Aluminum stepladder with large safety barrier of 800 mm for industrial use NV 51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13502"/>
            <a:ext cx="5760640" cy="10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8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26150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Aluminum stepladder with large safety barrier of 800 </a:t>
            </a:r>
            <a:r>
              <a:rPr lang="en-US" sz="1600" dirty="0" smtClean="0"/>
              <a:t>mm anodizing  </a:t>
            </a:r>
            <a:r>
              <a:rPr lang="en-US" sz="1600" dirty="0"/>
              <a:t>VIRA </a:t>
            </a:r>
            <a:r>
              <a:rPr lang="en-US" sz="1600" dirty="0" smtClean="0"/>
              <a:t>5136A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3671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/>
              <a:t>Anodizing to protect hands, clothing and contact surfaces from marks and to facilitate care.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Suitable for clean work.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Easy to adjust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Unilaterally ascendable.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Steps and stiles are made from reinforced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Wide steps with a depth of 130 mm.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Safe rifled standing platform.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Seat place on the supporting leg.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Rigid metal ties provide a secure fixation in the working position end caps.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Practicality and attention to each component guarantee safe work at any required height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38488"/>
              </p:ext>
            </p:extLst>
          </p:nvPr>
        </p:nvGraphicFramePr>
        <p:xfrm>
          <a:off x="1331640" y="3710025"/>
          <a:ext cx="5812211" cy="1823085"/>
        </p:xfrm>
        <a:graphic>
          <a:graphicData uri="http://schemas.openxmlformats.org/drawingml/2006/table">
            <a:tbl>
              <a:tblPr/>
              <a:tblGrid>
                <a:gridCol w="804767"/>
                <a:gridCol w="491756"/>
                <a:gridCol w="370287"/>
                <a:gridCol w="368504"/>
                <a:gridCol w="372067"/>
                <a:gridCol w="372067"/>
                <a:gridCol w="370287"/>
                <a:gridCol w="370287"/>
                <a:gridCol w="370287"/>
                <a:gridCol w="37028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С*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5136104А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0,129375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5136105А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5136106А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5136107А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5136108А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5136109А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0,300675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5136110А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5136111А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5136112А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https://zavodnv.ru/media/items/a0/de/00/82/51c8ecc5b3b9f0ba8f112e58b19817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18380"/>
            <a:ext cx="1542914" cy="37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12" name="Picture 2" descr="Schema: Aluminum stepladder with large safety barrier of 800 mm for industrial use NV 51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89240"/>
            <a:ext cx="44568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52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0640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Aluminium stepladder </a:t>
            </a:r>
            <a:r>
              <a:rPr lang="en-US" dirty="0" smtClean="0"/>
              <a:t>with </a:t>
            </a:r>
            <a:r>
              <a:rPr lang="en-US" dirty="0"/>
              <a:t>the storage </a:t>
            </a:r>
            <a:r>
              <a:rPr lang="en-US" dirty="0" smtClean="0"/>
              <a:t>tray VIRA </a:t>
            </a:r>
            <a:r>
              <a:rPr lang="ru-RU" dirty="0" smtClean="0"/>
              <a:t>5</a:t>
            </a:r>
            <a:r>
              <a:rPr lang="de-DE" dirty="0" smtClean="0"/>
              <a:t>1</a:t>
            </a:r>
            <a:r>
              <a:rPr lang="en-US" dirty="0" smtClean="0"/>
              <a:t>50</a:t>
            </a:r>
            <a:r>
              <a:rPr lang="de-DE" dirty="0" smtClean="0"/>
              <a:t> </a:t>
            </a:r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61926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Equipped </a:t>
            </a:r>
            <a:r>
              <a:rPr lang="en-US" sz="1200" dirty="0"/>
              <a:t>with roomy storage tray for tools and </a:t>
            </a:r>
            <a:r>
              <a:rPr lang="en-US" sz="1200" dirty="0" smtClean="0"/>
              <a:t>stuff.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</a:t>
            </a:r>
            <a:r>
              <a:rPr lang="en-US" sz="1200" dirty="0" smtClean="0"/>
              <a:t>reliable.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Easy </a:t>
            </a:r>
            <a:r>
              <a:rPr lang="en-US" sz="1200" dirty="0"/>
              <a:t>to adjust and provides high level of </a:t>
            </a:r>
            <a:r>
              <a:rPr lang="en-US" sz="1200" dirty="0" smtClean="0"/>
              <a:t>comfort.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Steps </a:t>
            </a:r>
            <a:r>
              <a:rPr lang="en-US" sz="1200" dirty="0"/>
              <a:t>and stiles are made from reinforced extruded aluminium </a:t>
            </a:r>
            <a:r>
              <a:rPr lang="en-US" sz="1200" dirty="0" smtClean="0"/>
              <a:t>profiles.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Wide </a:t>
            </a:r>
            <a:r>
              <a:rPr lang="en-US" sz="1200" dirty="0"/>
              <a:t>steps with depth of 130 </a:t>
            </a:r>
            <a:r>
              <a:rPr lang="en-US" sz="1200" dirty="0" smtClean="0"/>
              <a:t>mm.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R</a:t>
            </a:r>
            <a:r>
              <a:rPr lang="en-US" sz="1200" dirty="0" smtClean="0"/>
              <a:t>ifled </a:t>
            </a:r>
            <a:r>
              <a:rPr lang="en-US" sz="1200" dirty="0"/>
              <a:t>surface of steps for maximum safety when ascending the </a:t>
            </a:r>
            <a:r>
              <a:rPr lang="en-US" sz="1200" dirty="0" smtClean="0"/>
              <a:t>ladder.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Sturdy </a:t>
            </a:r>
            <a:r>
              <a:rPr lang="en-US" sz="1200" dirty="0"/>
              <a:t>six-time riveted step/side rail connection for more </a:t>
            </a:r>
            <a:r>
              <a:rPr lang="en-US" sz="1200" dirty="0" smtClean="0"/>
              <a:t>stability.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P</a:t>
            </a:r>
            <a:r>
              <a:rPr lang="en-US" sz="1200" dirty="0" smtClean="0"/>
              <a:t>owder-coated </a:t>
            </a:r>
            <a:r>
              <a:rPr lang="en-US" sz="1200" dirty="0"/>
              <a:t>rifled safe standing platform from galvanized </a:t>
            </a:r>
            <a:r>
              <a:rPr lang="en-US" sz="1200" dirty="0" smtClean="0"/>
              <a:t>steel.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600 mm safety </a:t>
            </a:r>
            <a:r>
              <a:rPr lang="en-US" sz="1200" dirty="0" smtClean="0"/>
              <a:t>barrier.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High-strength belts.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/>
              <a:t>F</a:t>
            </a:r>
            <a:r>
              <a:rPr lang="en-US" sz="1200" dirty="0" smtClean="0"/>
              <a:t>irm </a:t>
            </a:r>
            <a:r>
              <a:rPr lang="en-US" sz="1200" dirty="0"/>
              <a:t>positioning thanks to steady plastic end </a:t>
            </a:r>
            <a:r>
              <a:rPr lang="en-US" sz="1200" dirty="0" smtClean="0"/>
              <a:t>caps.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Optimised </a:t>
            </a:r>
            <a:r>
              <a:rPr lang="en-US" sz="1200" dirty="0"/>
              <a:t>transport dimensions for storage and </a:t>
            </a:r>
            <a:r>
              <a:rPr lang="en-US" sz="1200" dirty="0" smtClean="0"/>
              <a:t>transportation.</a:t>
            </a:r>
            <a:endParaRPr lang="en-US" sz="1200" dirty="0"/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/>
              <a:t>Practicallity </a:t>
            </a:r>
            <a:r>
              <a:rPr lang="en-US" sz="1200" dirty="0"/>
              <a:t>and attention to every component guarantee safe work at any required </a:t>
            </a:r>
            <a:r>
              <a:rPr lang="en-US" sz="1200" dirty="0" smtClean="0"/>
              <a:t>height.</a:t>
            </a:r>
            <a:endParaRPr lang="de-DE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4471"/>
              </p:ext>
            </p:extLst>
          </p:nvPr>
        </p:nvGraphicFramePr>
        <p:xfrm>
          <a:off x="1526879" y="3377424"/>
          <a:ext cx="4892366" cy="1291590"/>
        </p:xfrm>
        <a:graphic>
          <a:graphicData uri="http://schemas.openxmlformats.org/drawingml/2006/table">
            <a:tbl>
              <a:tblPr/>
              <a:tblGrid>
                <a:gridCol w="600324"/>
                <a:gridCol w="575124"/>
                <a:gridCol w="433061"/>
                <a:gridCol w="430976"/>
                <a:gridCol w="435144"/>
                <a:gridCol w="433061"/>
                <a:gridCol w="433061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1" marR="7871" marT="7871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5150103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0,070963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5150104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0,088282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5150105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5150106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0,128066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5150107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0,152381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5150108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0,177487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https://zavodnv.ru/media/items/14/b4/35/ec/432bc6cbca208e59e997c3994ee959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22" y="1988840"/>
            <a:ext cx="1487342" cy="36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Схема: Стремянка алюминиевая с лотком-органайзером индустриальная NV 5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57" y="4797152"/>
            <a:ext cx="53029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985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33265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Three-section aluminium rung </a:t>
            </a:r>
            <a:r>
              <a:rPr lang="en-US" dirty="0" smtClean="0"/>
              <a:t>ladder VIRA </a:t>
            </a:r>
            <a:r>
              <a:rPr lang="ru-RU" dirty="0" smtClean="0"/>
              <a:t>5</a:t>
            </a:r>
            <a:r>
              <a:rPr lang="de-DE" dirty="0" smtClean="0"/>
              <a:t>23</a:t>
            </a:r>
            <a:r>
              <a:rPr lang="en-US" dirty="0" smtClean="0"/>
              <a:t>0</a:t>
            </a:r>
            <a:r>
              <a:rPr lang="de-DE" dirty="0" smtClean="0"/>
              <a:t> </a:t>
            </a:r>
            <a:r>
              <a:rPr lang="en-US" dirty="0" smtClean="0"/>
              <a:t>Industrial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6048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Three-section </a:t>
            </a:r>
            <a:r>
              <a:rPr lang="en-US" sz="1000" dirty="0"/>
              <a:t>versatile rung ladder of 6 </a:t>
            </a:r>
            <a:r>
              <a:rPr lang="en-US" sz="1000" dirty="0" smtClean="0"/>
              <a:t>functions.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Can </a:t>
            </a:r>
            <a:r>
              <a:rPr lang="en-US" sz="1000" dirty="0"/>
              <a:t>be used on steps and </a:t>
            </a:r>
            <a:r>
              <a:rPr lang="en-US" sz="1000" dirty="0" smtClean="0"/>
              <a:t>stairs.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Top </a:t>
            </a:r>
            <a:r>
              <a:rPr lang="en-US" sz="1000" dirty="0"/>
              <a:t>ladder fitted with wall wheels for comfortable wall </a:t>
            </a:r>
            <a:r>
              <a:rPr lang="en-US" sz="1000" dirty="0" smtClean="0"/>
              <a:t>movement.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Strong</a:t>
            </a:r>
            <a:r>
              <a:rPr lang="en-US" sz="1000" dirty="0"/>
              <a:t>, weather resistant </a:t>
            </a:r>
            <a:r>
              <a:rPr lang="en-US" sz="1000" dirty="0" smtClean="0"/>
              <a:t>belts.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Extra </a:t>
            </a:r>
            <a:r>
              <a:rPr lang="en-US" sz="1000" dirty="0"/>
              <a:t>aluminium rigid </a:t>
            </a:r>
            <a:r>
              <a:rPr lang="en-US" sz="1000" dirty="0" smtClean="0"/>
              <a:t>connection.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Rungs </a:t>
            </a:r>
            <a:r>
              <a:rPr lang="en-US" sz="1000" dirty="0"/>
              <a:t>and stiles are made from extruded </a:t>
            </a:r>
            <a:r>
              <a:rPr lang="en-US" sz="1000" dirty="0" smtClean="0"/>
              <a:t>profiles.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Strong </a:t>
            </a:r>
            <a:r>
              <a:rPr lang="en-US" sz="1000" dirty="0"/>
              <a:t>riveting connects rungs and stiles, providing extra reliability and lasting </a:t>
            </a:r>
            <a:r>
              <a:rPr lang="en-US" sz="1000" dirty="0" smtClean="0"/>
              <a:t>quality.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Rifled </a:t>
            </a:r>
            <a:r>
              <a:rPr lang="en-US" sz="1000" dirty="0"/>
              <a:t>rung pitch of 260 mm for maximum safety when ascending the </a:t>
            </a:r>
            <a:r>
              <a:rPr lang="en-US" sz="1000" dirty="0" smtClean="0"/>
              <a:t>ladder.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Plastic </a:t>
            </a:r>
            <a:r>
              <a:rPr lang="en-US" sz="1000" dirty="0"/>
              <a:t>protective clips on the rungs and on the guide brackets for comfortable </a:t>
            </a:r>
            <a:r>
              <a:rPr lang="en-US" sz="1000" dirty="0" smtClean="0"/>
              <a:t>use.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Sturdy </a:t>
            </a:r>
            <a:r>
              <a:rPr lang="en-US" sz="1000" dirty="0"/>
              <a:t>guide brackets from extruded profile fix the extendable section reliably in any working </a:t>
            </a:r>
            <a:r>
              <a:rPr lang="en-US" sz="1000" dirty="0" smtClean="0"/>
              <a:t>position.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Four </a:t>
            </a:r>
            <a:r>
              <a:rPr lang="en-US" sz="1000" dirty="0"/>
              <a:t>hooks from extruded profile with safety </a:t>
            </a:r>
            <a:r>
              <a:rPr lang="en-US" sz="1000" dirty="0" smtClean="0"/>
              <a:t>blockers.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Wide </a:t>
            </a:r>
            <a:r>
              <a:rPr lang="en-US" sz="1000" dirty="0"/>
              <a:t>cross bar provides extra </a:t>
            </a:r>
            <a:r>
              <a:rPr lang="en-US" sz="1000" dirty="0" smtClean="0"/>
              <a:t>stability.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Firmly </a:t>
            </a:r>
            <a:r>
              <a:rPr lang="en-US" sz="1000" dirty="0"/>
              <a:t>seated in the stiles and cross bar end caps are made from 2 component plastic where </a:t>
            </a:r>
            <a:r>
              <a:rPr lang="en-US" sz="1000" dirty="0" smtClean="0"/>
              <a:t>hard. </a:t>
            </a:r>
            <a:r>
              <a:rPr lang="en-US" sz="1000" dirty="0"/>
              <a:t>component is </a:t>
            </a:r>
            <a:r>
              <a:rPr lang="en-US" sz="1000" dirty="0" smtClean="0"/>
              <a:t>Responsible </a:t>
            </a:r>
            <a:r>
              <a:rPr lang="en-US" sz="1000" dirty="0"/>
              <a:t>for security fixing and soft component prevents risk of </a:t>
            </a:r>
            <a:r>
              <a:rPr lang="en-US" sz="1000" dirty="0" smtClean="0"/>
              <a:t>slipping.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The </a:t>
            </a:r>
            <a:r>
              <a:rPr lang="en-US" sz="1000" dirty="0"/>
              <a:t>upper section can be easily pulled out and be used as a separate single leaning rung </a:t>
            </a:r>
            <a:r>
              <a:rPr lang="en-US" sz="1000" dirty="0" smtClean="0"/>
              <a:t>ladder.</a:t>
            </a:r>
            <a:endParaRPr lang="en-US" sz="1000" dirty="0"/>
          </a:p>
          <a:p>
            <a:pPr marL="285750" indent="-285750">
              <a:buBlip>
                <a:blip r:embed="rId3"/>
              </a:buBlip>
            </a:pPr>
            <a:r>
              <a:rPr lang="en-US" sz="1000" dirty="0" smtClean="0"/>
              <a:t>Durable </a:t>
            </a:r>
            <a:r>
              <a:rPr lang="en-US" sz="1000" dirty="0"/>
              <a:t>and totally </a:t>
            </a:r>
            <a:r>
              <a:rPr lang="en-US" sz="1000" dirty="0" smtClean="0"/>
              <a:t>repairable.</a:t>
            </a:r>
            <a:endParaRPr lang="de-DE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22530" name="Picture 2" descr="https://zavodnv.ru/media/category/2016/02/20/5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20688"/>
            <a:ext cx="1080120" cy="25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08517"/>
              </p:ext>
            </p:extLst>
          </p:nvPr>
        </p:nvGraphicFramePr>
        <p:xfrm>
          <a:off x="1149422" y="3284984"/>
          <a:ext cx="7671050" cy="2491740"/>
        </p:xfrm>
        <a:graphic>
          <a:graphicData uri="http://schemas.openxmlformats.org/drawingml/2006/table">
            <a:tbl>
              <a:tblPr/>
              <a:tblGrid>
                <a:gridCol w="614269"/>
                <a:gridCol w="504056"/>
                <a:gridCol w="360040"/>
                <a:gridCol w="432048"/>
                <a:gridCol w="382307"/>
                <a:gridCol w="485918"/>
                <a:gridCol w="485918"/>
                <a:gridCol w="353913"/>
                <a:gridCol w="357333"/>
                <a:gridCol w="355623"/>
                <a:gridCol w="355623"/>
                <a:gridCol w="355623"/>
                <a:gridCol w="396134"/>
                <a:gridCol w="315112"/>
                <a:gridCol w="355623"/>
                <a:gridCol w="355623"/>
                <a:gridCol w="633168"/>
                <a:gridCol w="572719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 mm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5230309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0,50765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5230317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0,65637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2" name="Picture 4" descr="Схема: Лестница алюминиевая трёхсекционная индустриальная NV 5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86739"/>
            <a:ext cx="4370151" cy="10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24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7016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Mobile folding ladder with </a:t>
            </a:r>
            <a:r>
              <a:rPr lang="en-US" sz="1600" dirty="0" smtClean="0"/>
              <a:t>platform </a:t>
            </a:r>
            <a:r>
              <a:rPr lang="en-US" sz="1600" dirty="0" smtClean="0"/>
              <a:t>VIRA 5540 Industrial</a:t>
            </a:r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Ergonomic stairs with platform for safe </a:t>
            </a:r>
            <a:r>
              <a:rPr lang="en-US" sz="1400" dirty="0" smtClean="0"/>
              <a:t>operation.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work with, to move and storage due to the folding design </a:t>
            </a:r>
            <a:r>
              <a:rPr lang="en-US" sz="1400" dirty="0" smtClean="0"/>
              <a:t>and </a:t>
            </a:r>
            <a:r>
              <a:rPr lang="en-US" sz="1400" dirty="0"/>
              <a:t>castors of 125 mm </a:t>
            </a:r>
            <a:r>
              <a:rPr lang="en-US" sz="1400" dirty="0" smtClean="0"/>
              <a:t>diameter.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with 100 mm depth from extruded aluminum profile for comfortable ascending platform is fenced from three sides for long and safe </a:t>
            </a:r>
            <a:r>
              <a:rPr lang="en-US" sz="1400" dirty="0" smtClean="0"/>
              <a:t>work.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1,1 m </a:t>
            </a:r>
            <a:r>
              <a:rPr lang="en-US" sz="1400" dirty="0"/>
              <a:t>railing </a:t>
            </a:r>
            <a:r>
              <a:rPr lang="en-US" sz="1400" dirty="0" smtClean="0"/>
              <a:t>height.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Max load 150 </a:t>
            </a:r>
            <a:r>
              <a:rPr lang="en-US" sz="1400" dirty="0" smtClean="0"/>
              <a:t>kg.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cross </a:t>
            </a:r>
            <a:r>
              <a:rPr lang="en-US" sz="1400" dirty="0" smtClean="0"/>
              <a:t>bar.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Guardrail for safe and ergonomic working at </a:t>
            </a:r>
            <a:r>
              <a:rPr lang="en-US" sz="1400" dirty="0" smtClean="0"/>
              <a:t>heights.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25479"/>
              </p:ext>
            </p:extLst>
          </p:nvPr>
        </p:nvGraphicFramePr>
        <p:xfrm>
          <a:off x="1475653" y="3305416"/>
          <a:ext cx="5441924" cy="1291590"/>
        </p:xfrm>
        <a:graphic>
          <a:graphicData uri="http://schemas.openxmlformats.org/drawingml/2006/table">
            <a:tbl>
              <a:tblPr/>
              <a:tblGrid>
                <a:gridCol w="804767"/>
                <a:gridCol w="491756"/>
                <a:gridCol w="370287"/>
                <a:gridCol w="368504"/>
                <a:gridCol w="372067"/>
                <a:gridCol w="372067"/>
                <a:gridCol w="370287"/>
                <a:gridCol w="370287"/>
                <a:gridCol w="370287"/>
                <a:gridCol w="816289"/>
                <a:gridCol w="73532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5540109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23554" name="Picture 2" descr="https://zavodnv.ru/media/items/a4/75/c3/bb/2c9c22726b42a7208c7cdd14a91e1c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54" y="764704"/>
            <a:ext cx="16355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Схема: Передвижная складная лестница с площадкой индустриальная NV 5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86" y="4725144"/>
            <a:ext cx="4340424" cy="13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6516216" cy="6934632"/>
          </a:xfrm>
          <a:prstGeom prst="rect">
            <a:avLst/>
          </a:prstGeom>
          <a:solidFill>
            <a:srgbClr val="E63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56490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chemeClr val="bg1"/>
              </a:solidFill>
              <a:latin typeface="Proxima Nova" panose="020B060402020202020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Proxima Nova" panose="020B0604020202020204" charset="0"/>
              </a:rPr>
              <a:t>188360</a:t>
            </a:r>
            <a:r>
              <a:rPr lang="en-US" sz="1600" dirty="0">
                <a:solidFill>
                  <a:schemeClr val="bg1"/>
                </a:solidFill>
                <a:latin typeface="Proxima Nova" panose="020B0604020202020204" charset="0"/>
              </a:rPr>
              <a:t>, Russia</a:t>
            </a:r>
          </a:p>
          <a:p>
            <a:r>
              <a:rPr lang="en-US" sz="1600" dirty="0">
                <a:solidFill>
                  <a:schemeClr val="bg1"/>
                </a:solidFill>
                <a:latin typeface="Proxima Nova" panose="020B0604020202020204" charset="0"/>
              </a:rPr>
              <a:t>Plot 2, territory Promzona 2</a:t>
            </a:r>
          </a:p>
          <a:p>
            <a:r>
              <a:rPr lang="en-US" sz="1600" dirty="0">
                <a:solidFill>
                  <a:schemeClr val="bg1"/>
                </a:solidFill>
                <a:latin typeface="Proxima Nova" panose="020B0604020202020204" charset="0"/>
              </a:rPr>
              <a:t>Gatchina, Gatchinskiy district, </a:t>
            </a:r>
          </a:p>
          <a:p>
            <a:r>
              <a:rPr lang="en-US" sz="1600" dirty="0">
                <a:solidFill>
                  <a:schemeClr val="bg1"/>
                </a:solidFill>
                <a:latin typeface="Proxima Nova" panose="020B0604020202020204" charset="0"/>
              </a:rPr>
              <a:t>Leningradskiy region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Proxima Nova" panose="020B0604020202020204" charset="0"/>
              </a:rPr>
              <a:t>“Novaya Vysota” </a:t>
            </a:r>
            <a:r>
              <a:rPr lang="en-US" sz="1600" dirty="0">
                <a:solidFill>
                  <a:schemeClr val="bg1"/>
                </a:solidFill>
                <a:latin typeface="Proxima Nova" panose="020B0604020202020204" charset="0"/>
              </a:rPr>
              <a:t>Scaffolds </a:t>
            </a:r>
            <a:r>
              <a:rPr lang="en-US" sz="1600" dirty="0" smtClean="0">
                <a:solidFill>
                  <a:schemeClr val="bg1"/>
                </a:solidFill>
                <a:latin typeface="Proxima Nova" panose="020B0604020202020204" charset="0"/>
              </a:rPr>
              <a:t>Plant</a:t>
            </a:r>
            <a:endParaRPr lang="en-US" sz="1600" dirty="0">
              <a:solidFill>
                <a:schemeClr val="bg1"/>
              </a:solidFill>
              <a:latin typeface="Proxima Nova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542800"/>
            <a:ext cx="43204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Proxima Nova" panose="020B060402020202020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chemeClr val="bg1"/>
                </a:solidFill>
                <a:latin typeface="Proxima Nova" panose="020B0604020202020204" charset="0"/>
              </a:rPr>
              <a:t>en</a:t>
            </a:r>
            <a:endParaRPr lang="ru-RU" sz="1600" b="1" dirty="0">
              <a:solidFill>
                <a:schemeClr val="bg1"/>
              </a:solidFill>
              <a:latin typeface="Proxima Nova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902330"/>
            <a:ext cx="5112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cap="all" dirty="0">
                <a:solidFill>
                  <a:schemeClr val="bg1"/>
                </a:solidFill>
                <a:latin typeface="Oswald" panose="020B0604020202020204" charset="-52"/>
              </a:rPr>
              <a:t>Confidence </a:t>
            </a:r>
            <a:r>
              <a:rPr lang="de-DE" sz="4400" b="1" cap="all" dirty="0" smtClean="0">
                <a:solidFill>
                  <a:schemeClr val="bg1"/>
                </a:solidFill>
                <a:latin typeface="Oswald" panose="020B0604020202020204" charset="-52"/>
              </a:rPr>
              <a:t/>
            </a:r>
            <a:br>
              <a:rPr lang="de-DE" sz="4400" b="1" cap="all" dirty="0" smtClean="0">
                <a:solidFill>
                  <a:schemeClr val="bg1"/>
                </a:solidFill>
                <a:latin typeface="Oswald" panose="020B0604020202020204" charset="-52"/>
              </a:rPr>
            </a:br>
            <a:r>
              <a:rPr lang="de-DE" sz="4400" b="1" cap="all" dirty="0" smtClean="0">
                <a:solidFill>
                  <a:schemeClr val="bg1"/>
                </a:solidFill>
                <a:latin typeface="Oswald" panose="020B0604020202020204" charset="-52"/>
              </a:rPr>
              <a:t>in </a:t>
            </a:r>
            <a:r>
              <a:rPr lang="de-DE" sz="4400" b="1" cap="all" dirty="0">
                <a:solidFill>
                  <a:schemeClr val="bg1"/>
                </a:solidFill>
                <a:latin typeface="Oswald" panose="020B0604020202020204" charset="-52"/>
              </a:rPr>
              <a:t>every step!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06" y="1095531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87" y="6209672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732240" y="260648"/>
            <a:ext cx="2016224" cy="504056"/>
            <a:chOff x="6732240" y="260648"/>
            <a:chExt cx="2016224" cy="50405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40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8200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Three-section aluminium rung ladder</a:t>
            </a:r>
            <a:r>
              <a:rPr lang="ru-RU" dirty="0" smtClean="0"/>
              <a:t> </a:t>
            </a:r>
            <a:r>
              <a:rPr lang="en-US" dirty="0" smtClean="0"/>
              <a:t>VIRA 42</a:t>
            </a:r>
            <a:r>
              <a:rPr lang="ru-RU" dirty="0" smtClean="0"/>
              <a:t>3</a:t>
            </a:r>
            <a:r>
              <a:rPr lang="en-US" dirty="0" smtClean="0"/>
              <a:t>0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8064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200" dirty="0"/>
              <a:t>Positions of using: leaning rung ladder, leaning extension rung ladder, stepladder, stepladder with an extendable section, can be used on stairs or </a:t>
            </a:r>
            <a:r>
              <a:rPr lang="en-US" sz="1200" dirty="0" smtClean="0"/>
              <a:t>steps.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Very </a:t>
            </a:r>
            <a:r>
              <a:rPr lang="en-US" sz="1200" dirty="0"/>
              <a:t>lightweight but extremely durable and </a:t>
            </a:r>
            <a:r>
              <a:rPr lang="en-US" sz="1200" dirty="0" smtClean="0"/>
              <a:t>reliable.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Rungs </a:t>
            </a:r>
            <a:r>
              <a:rPr lang="en-US" sz="1200" dirty="0"/>
              <a:t>and stiles are made from extruded aluminium </a:t>
            </a:r>
            <a:r>
              <a:rPr lang="en-US" sz="1200" dirty="0" smtClean="0"/>
              <a:t>profiles.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Strong </a:t>
            </a:r>
            <a:r>
              <a:rPr lang="en-US" sz="1200" dirty="0"/>
              <a:t>riveting connects rungs and stiles, providing extra reliability and </a:t>
            </a:r>
            <a:r>
              <a:rPr lang="en-US" sz="1200" dirty="0" smtClean="0"/>
              <a:t>durability.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/>
              <a:t>R</a:t>
            </a:r>
            <a:r>
              <a:rPr lang="en-US" sz="1200" dirty="0" smtClean="0"/>
              <a:t>ifled </a:t>
            </a:r>
            <a:r>
              <a:rPr lang="en-US" sz="1200" dirty="0"/>
              <a:t>rung pitch of 260 mm for maximum safety when ascending the </a:t>
            </a:r>
            <a:r>
              <a:rPr lang="en-US" sz="1200" dirty="0" smtClean="0"/>
              <a:t>ladder.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Aluminium </a:t>
            </a:r>
            <a:r>
              <a:rPr lang="en-US" sz="1200" dirty="0"/>
              <a:t>stile guides fix extendable ladder section reliably in its position for </a:t>
            </a:r>
            <a:r>
              <a:rPr lang="en-US" sz="1200" dirty="0" smtClean="0"/>
              <a:t>use.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Automatic </a:t>
            </a:r>
            <a:r>
              <a:rPr lang="en-US" sz="1200" dirty="0"/>
              <a:t>locks for </a:t>
            </a:r>
            <a:r>
              <a:rPr lang="en-US" sz="1200" dirty="0" smtClean="0"/>
              <a:t>hooks.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Optimum </a:t>
            </a:r>
            <a:r>
              <a:rPr lang="en-US" sz="1200" dirty="0"/>
              <a:t>stability thanks to wide cross </a:t>
            </a:r>
            <a:r>
              <a:rPr lang="en-US" sz="1200" dirty="0" smtClean="0"/>
              <a:t>bar.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Reliably </a:t>
            </a:r>
            <a:r>
              <a:rPr lang="en-US" sz="1200" dirty="0"/>
              <a:t>fixed plastic end caps of stiles and cross-bar prevent risk of </a:t>
            </a:r>
            <a:r>
              <a:rPr lang="en-US" sz="1200" dirty="0" smtClean="0"/>
              <a:t>slipping.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The </a:t>
            </a:r>
            <a:r>
              <a:rPr lang="en-US" sz="1200" dirty="0"/>
              <a:t>upper section can be </a:t>
            </a:r>
            <a:r>
              <a:rPr lang="en-US" sz="1200" dirty="0" smtClean="0"/>
              <a:t>easily </a:t>
            </a:r>
            <a:r>
              <a:rPr lang="en-US" sz="1200" dirty="0"/>
              <a:t>pulled out and put up and be used separately as a single leaning rung </a:t>
            </a:r>
            <a:r>
              <a:rPr lang="en-US" sz="1200" dirty="0" smtClean="0"/>
              <a:t>ladder.</a:t>
            </a:r>
            <a:endParaRPr lang="en-US" sz="1200" dirty="0"/>
          </a:p>
          <a:p>
            <a:pPr marL="285750" indent="-285750">
              <a:buBlip>
                <a:blip r:embed="rId2"/>
              </a:buBlip>
            </a:pPr>
            <a:r>
              <a:rPr lang="en-US" sz="1200" dirty="0" smtClean="0"/>
              <a:t>Can </a:t>
            </a:r>
            <a:r>
              <a:rPr lang="en-US" sz="1200" dirty="0"/>
              <a:t>be used on steps or stairs by means of upper extendable </a:t>
            </a:r>
            <a:r>
              <a:rPr lang="en-US" sz="1200" dirty="0" smtClean="0"/>
              <a:t>section.</a:t>
            </a:r>
            <a:endParaRPr lang="de-DE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87561"/>
              </p:ext>
            </p:extLst>
          </p:nvPr>
        </p:nvGraphicFramePr>
        <p:xfrm>
          <a:off x="1115616" y="3878168"/>
          <a:ext cx="7920877" cy="1752600"/>
        </p:xfrm>
        <a:graphic>
          <a:graphicData uri="http://schemas.openxmlformats.org/drawingml/2006/table">
            <a:tbl>
              <a:tblPr/>
              <a:tblGrid>
                <a:gridCol w="591243"/>
                <a:gridCol w="566424"/>
                <a:gridCol w="426508"/>
                <a:gridCol w="424458"/>
                <a:gridCol w="428561"/>
                <a:gridCol w="426508"/>
                <a:gridCol w="426508"/>
                <a:gridCol w="426508"/>
                <a:gridCol w="426508"/>
                <a:gridCol w="426508"/>
                <a:gridCol w="426508"/>
                <a:gridCol w="426508"/>
                <a:gridCol w="426508"/>
                <a:gridCol w="426508"/>
                <a:gridCol w="426508"/>
                <a:gridCol w="570534"/>
                <a:gridCol w="648069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А1,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А2,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А3,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С1,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С2,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Volume</a:t>
                      </a:r>
                      <a:r>
                        <a:rPr lang="ru-RU" sz="800" b="1" dirty="0" smtClean="0"/>
                        <a:t>,</a:t>
                      </a:r>
                      <a:r>
                        <a:rPr lang="ru-RU" sz="800" b="1" baseline="0" dirty="0" smtClean="0"/>
                        <a:t> </a:t>
                      </a:r>
                      <a:r>
                        <a:rPr lang="en-US" sz="800" b="1" baseline="0" dirty="0" smtClean="0"/>
                        <a:t>m3</a:t>
                      </a:r>
                      <a:endParaRPr lang="ru-RU" sz="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Weight, kg</a:t>
                      </a:r>
                      <a:endParaRPr lang="ru-RU" sz="8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4230114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3х14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s://zavodnv.ru/media/skus/29/10/e9/5b/30ba216bbabbdbcd5612717e11834f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1"/>
            <a:ext cx="1584176" cy="28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хема: Лестница алюминиевая трёхсекционная NV 12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98129"/>
            <a:ext cx="4317348" cy="10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46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48200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Aluminium </a:t>
            </a:r>
            <a:r>
              <a:rPr lang="de-DE" dirty="0" smtClean="0"/>
              <a:t>stepladder</a:t>
            </a:r>
            <a:r>
              <a:rPr lang="ru-RU" dirty="0" smtClean="0"/>
              <a:t> </a:t>
            </a:r>
            <a:r>
              <a:rPr lang="en-US" dirty="0" smtClean="0"/>
              <a:t>VIRA 4</a:t>
            </a:r>
            <a:r>
              <a:rPr lang="ru-RU" dirty="0" smtClean="0"/>
              <a:t>11</a:t>
            </a:r>
            <a:r>
              <a:rPr lang="en-US" dirty="0" smtClean="0"/>
              <a:t>0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Very </a:t>
            </a:r>
            <a:r>
              <a:rPr lang="en-US" sz="1400" dirty="0"/>
              <a:t>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Can </a:t>
            </a:r>
            <a:r>
              <a:rPr lang="en-US" sz="1400" dirty="0"/>
              <a:t>be easily adjusted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Steps </a:t>
            </a:r>
            <a:r>
              <a:rPr lang="en-US" sz="1400" dirty="0"/>
              <a:t>and stiles are made from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/>
              <a:t>80 mm deep wide </a:t>
            </a:r>
            <a:r>
              <a:rPr lang="en-US" sz="1400" dirty="0" smtClean="0"/>
              <a:t>steps.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surface of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Sturdy </a:t>
            </a:r>
            <a:r>
              <a:rPr lang="en-US" sz="1400" dirty="0"/>
              <a:t>six-time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platform is made from galvanized </a:t>
            </a:r>
            <a:r>
              <a:rPr lang="en-US" sz="1400" dirty="0" smtClean="0"/>
              <a:t>steel.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/>
              <a:t>600 mm safety </a:t>
            </a:r>
            <a:r>
              <a:rPr lang="en-US" sz="1400" dirty="0" smtClean="0"/>
              <a:t>barrier.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High-strength belts.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Firm </a:t>
            </a:r>
            <a:r>
              <a:rPr lang="en-US" sz="1400" dirty="0"/>
              <a:t>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Optimised </a:t>
            </a:r>
            <a:r>
              <a:rPr lang="en-US" sz="1400" dirty="0"/>
              <a:t>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2"/>
              </a:buBlip>
            </a:pPr>
            <a:r>
              <a:rPr lang="en-US" sz="1400" dirty="0" smtClean="0"/>
              <a:t>Practicality </a:t>
            </a:r>
            <a:r>
              <a:rPr lang="en-US" sz="1400" dirty="0"/>
              <a:t>and attention to every component guarantee safe work at any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02837"/>
              </p:ext>
            </p:extLst>
          </p:nvPr>
        </p:nvGraphicFramePr>
        <p:xfrm>
          <a:off x="1650110" y="4077072"/>
          <a:ext cx="5298154" cy="1291590"/>
        </p:xfrm>
        <a:graphic>
          <a:graphicData uri="http://schemas.openxmlformats.org/drawingml/2006/table">
            <a:tbl>
              <a:tblPr/>
              <a:tblGrid>
                <a:gridCol w="655862"/>
                <a:gridCol w="628331"/>
                <a:gridCol w="473123"/>
                <a:gridCol w="470847"/>
                <a:gridCol w="475401"/>
                <a:gridCol w="473123"/>
                <a:gridCol w="473123"/>
                <a:gridCol w="837628"/>
                <a:gridCol w="81071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4110103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4110104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4110105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4110106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0,119438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4110107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4110108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1х8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s://zavodnv.ru/media/items/32/c7/7f/dc/908b7da56218220a6f7c4d1ecb5916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8064"/>
            <a:ext cx="1482864" cy="29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хема: Стремянка алюминиевая NV 1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89240"/>
            <a:ext cx="3960440" cy="10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55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406405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Aluminium stepladder</a:t>
            </a:r>
            <a:r>
              <a:rPr lang="ru-RU" dirty="0" smtClean="0"/>
              <a:t> </a:t>
            </a:r>
            <a:r>
              <a:rPr lang="en-US" dirty="0" smtClean="0"/>
              <a:t>VIRA 4</a:t>
            </a:r>
            <a:r>
              <a:rPr lang="ru-RU" dirty="0" smtClean="0"/>
              <a:t>12</a:t>
            </a:r>
            <a:r>
              <a:rPr lang="en-US" dirty="0" smtClean="0"/>
              <a:t>0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V</a:t>
            </a:r>
            <a:r>
              <a:rPr lang="en-US" sz="1400" dirty="0" smtClean="0"/>
              <a:t>ery </a:t>
            </a:r>
            <a:r>
              <a:rPr lang="en-US" sz="1400" dirty="0"/>
              <a:t>lightweight but extremely durable and </a:t>
            </a:r>
            <a:r>
              <a:rPr lang="en-US" sz="1400" dirty="0" smtClean="0"/>
              <a:t>reliable.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Can </a:t>
            </a:r>
            <a:r>
              <a:rPr lang="en-US" sz="1400" dirty="0"/>
              <a:t>be easily adjusted and provides high level of </a:t>
            </a:r>
            <a:r>
              <a:rPr lang="en-US" sz="1400" dirty="0" smtClean="0"/>
              <a:t>comfort.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Steps </a:t>
            </a:r>
            <a:r>
              <a:rPr lang="en-US" sz="1400" dirty="0"/>
              <a:t>and stiles are made from extruded aluminium </a:t>
            </a:r>
            <a:r>
              <a:rPr lang="en-US" sz="1400" dirty="0" smtClean="0"/>
              <a:t>profiles.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80 mm deep wide </a:t>
            </a:r>
            <a:r>
              <a:rPr lang="en-US" sz="1400" dirty="0" smtClean="0"/>
              <a:t>steps.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Rifled </a:t>
            </a:r>
            <a:r>
              <a:rPr lang="en-US" sz="1400" dirty="0"/>
              <a:t>surface of the steps for maximum safety when ascending the </a:t>
            </a:r>
            <a:r>
              <a:rPr lang="en-US" sz="1400" dirty="0" smtClean="0"/>
              <a:t>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Sturdy </a:t>
            </a:r>
            <a:r>
              <a:rPr lang="en-US" sz="1400" dirty="0"/>
              <a:t>six-time riveted step/side rail connection for more </a:t>
            </a:r>
            <a:r>
              <a:rPr lang="en-US" sz="1400" dirty="0" smtClean="0"/>
              <a:t>stability.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</a:t>
            </a:r>
            <a:r>
              <a:rPr lang="en-US" sz="1400" dirty="0" smtClean="0"/>
              <a:t>igh-strength belts.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Firm </a:t>
            </a:r>
            <a:r>
              <a:rPr lang="en-US" sz="1400" dirty="0"/>
              <a:t>positioning thanks to steady plastic end </a:t>
            </a:r>
            <a:r>
              <a:rPr lang="en-US" sz="1400" dirty="0" smtClean="0"/>
              <a:t>caps.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Optimised </a:t>
            </a:r>
            <a:r>
              <a:rPr lang="en-US" sz="1400" dirty="0"/>
              <a:t>transport dimensions for storage and </a:t>
            </a:r>
            <a:r>
              <a:rPr lang="en-US" sz="1400" dirty="0" smtClean="0"/>
              <a:t>transportation.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To </a:t>
            </a:r>
            <a:r>
              <a:rPr lang="en-US" sz="1400" dirty="0"/>
              <a:t>save the time the double-sided access allows you not to change the position of the </a:t>
            </a:r>
            <a:r>
              <a:rPr lang="en-US" sz="1400" dirty="0" smtClean="0"/>
              <a:t>stepladder.</a:t>
            </a:r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en-US" sz="1400" dirty="0" smtClean="0"/>
              <a:t>Practicality </a:t>
            </a:r>
            <a:r>
              <a:rPr lang="en-US" sz="1400" dirty="0"/>
              <a:t>and attention to every component guarantee safe work at any </a:t>
            </a:r>
            <a:r>
              <a:rPr lang="en-US" sz="1400" dirty="0" smtClean="0"/>
              <a:t>height.</a:t>
            </a:r>
            <a:endParaRPr lang="de-DE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21022"/>
              </p:ext>
            </p:extLst>
          </p:nvPr>
        </p:nvGraphicFramePr>
        <p:xfrm>
          <a:off x="1523442" y="4221088"/>
          <a:ext cx="5544612" cy="1114425"/>
        </p:xfrm>
        <a:graphic>
          <a:graphicData uri="http://schemas.openxmlformats.org/drawingml/2006/table">
            <a:tbl>
              <a:tblPr/>
              <a:tblGrid>
                <a:gridCol w="547614"/>
                <a:gridCol w="547616"/>
                <a:gridCol w="342260"/>
                <a:gridCol w="342260"/>
                <a:gridCol w="342260"/>
                <a:gridCol w="342260"/>
                <a:gridCol w="342260"/>
                <a:gridCol w="342260"/>
                <a:gridCol w="410712"/>
                <a:gridCol w="410712"/>
                <a:gridCol w="821425"/>
                <a:gridCol w="752973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4120202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0,032861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4120203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0,067123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4120204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0,114589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4120205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0,173106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4120206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s://zavodnv.ru/media/items/3b/a1/bb/e6/66bd651aa2dbac2f5b6559002bf28e1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0" y="1295623"/>
            <a:ext cx="1823670" cy="25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2050" name="Picture 2" descr="Schema: Aluminium stepladder NV 1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73" y="5373216"/>
            <a:ext cx="54552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18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0640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Aluminum stepladder with storage tray VIRA </a:t>
            </a:r>
            <a:r>
              <a:rPr lang="en-US" dirty="0" smtClean="0"/>
              <a:t>4</a:t>
            </a:r>
            <a:r>
              <a:rPr lang="ru-RU" dirty="0" smtClean="0"/>
              <a:t>1</a:t>
            </a:r>
            <a:r>
              <a:rPr lang="en-US" dirty="0" smtClean="0"/>
              <a:t>15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1268760"/>
            <a:ext cx="546611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300" dirty="0"/>
              <a:t>Spacious storage tray with a bucket for instruments and materials.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Easy to assemble and provides high level of comfort. Steps and stiles are made from extruded aluminum profiles. Wide steps with 80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Rifled standing platform from galvanized steel.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Safety 600 mm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300" dirty="0"/>
              <a:t>Practicality and attention to each component guarantee safe work at any required height</a:t>
            </a:r>
            <a:r>
              <a:rPr lang="en-US" sz="1300" dirty="0" smtClean="0"/>
              <a:t>.</a:t>
            </a:r>
            <a:endParaRPr lang="de-DE" sz="13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s://zavodnv.ru/media/skus/63/b2/d1/82/2cb9e77b6b072a041fc75df9c9e63e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71" y="1052736"/>
            <a:ext cx="1374645" cy="32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17325"/>
              </p:ext>
            </p:extLst>
          </p:nvPr>
        </p:nvGraphicFramePr>
        <p:xfrm>
          <a:off x="1650110" y="4293096"/>
          <a:ext cx="5658192" cy="1291590"/>
        </p:xfrm>
        <a:graphic>
          <a:graphicData uri="http://schemas.openxmlformats.org/drawingml/2006/table">
            <a:tbl>
              <a:tblPr/>
              <a:tblGrid>
                <a:gridCol w="741961"/>
                <a:gridCol w="710815"/>
                <a:gridCol w="535234"/>
                <a:gridCol w="532658"/>
                <a:gridCol w="537809"/>
                <a:gridCol w="535234"/>
                <a:gridCol w="535234"/>
                <a:gridCol w="809169"/>
                <a:gridCol w="720078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0,067725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0,121888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0,14495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4115108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0,16605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4098" name="Picture 2" descr="Schema: Aluminum stepladder with storage tray NV 11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32262"/>
            <a:ext cx="4189936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30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0640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Aluminum </a:t>
            </a:r>
            <a:r>
              <a:rPr lang="en-US" dirty="0" smtClean="0"/>
              <a:t>step </a:t>
            </a:r>
            <a:r>
              <a:rPr lang="en-US" dirty="0"/>
              <a:t>130 mm </a:t>
            </a:r>
            <a:r>
              <a:rPr lang="en-US" dirty="0" smtClean="0"/>
              <a:t>stepladder VIRA 4</a:t>
            </a:r>
            <a:r>
              <a:rPr lang="ru-RU" dirty="0" smtClean="0"/>
              <a:t>1</a:t>
            </a:r>
            <a:r>
              <a:rPr lang="en-US" dirty="0" smtClean="0"/>
              <a:t>1</a:t>
            </a:r>
            <a:r>
              <a:rPr lang="ru-RU" dirty="0" smtClean="0"/>
              <a:t>7</a:t>
            </a:r>
            <a:r>
              <a:rPr lang="en-US" dirty="0" smtClean="0"/>
              <a:t>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8064"/>
            <a:ext cx="56166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assemble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and stiles are made from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steps with 130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standing platform from galvanized steel.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Safety 600 mm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36913"/>
              </p:ext>
            </p:extLst>
          </p:nvPr>
        </p:nvGraphicFramePr>
        <p:xfrm>
          <a:off x="1650110" y="4081626"/>
          <a:ext cx="5298154" cy="1291590"/>
        </p:xfrm>
        <a:graphic>
          <a:graphicData uri="http://schemas.openxmlformats.org/drawingml/2006/table">
            <a:tbl>
              <a:tblPr/>
              <a:tblGrid>
                <a:gridCol w="674188"/>
                <a:gridCol w="645887"/>
                <a:gridCol w="486343"/>
                <a:gridCol w="484005"/>
                <a:gridCol w="488683"/>
                <a:gridCol w="486343"/>
                <a:gridCol w="486343"/>
                <a:gridCol w="835670"/>
                <a:gridCol w="71069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4117103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4117104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0,083354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4117105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4117106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0,122304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4117107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0,145766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4117108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0,16727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https://zavodnv.ru/media/items/1d/62/70/1c/0a551bf786ee335ecfb39a22bc0ead4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2815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pic>
        <p:nvPicPr>
          <p:cNvPr id="5122" name="Picture 2" descr="Schema: Aluminum step 130 mm stepladder NV 1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408750"/>
            <a:ext cx="5406755" cy="9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50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06405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Aluminum stepladder with storage tray </a:t>
            </a:r>
            <a:r>
              <a:rPr lang="en-US" dirty="0" smtClean="0"/>
              <a:t>VIRA </a:t>
            </a:r>
            <a:r>
              <a:rPr lang="en-US" dirty="0" smtClean="0"/>
              <a:t>4</a:t>
            </a:r>
            <a:r>
              <a:rPr lang="ru-RU" dirty="0" smtClean="0"/>
              <a:t>1</a:t>
            </a:r>
            <a:r>
              <a:rPr lang="en-US" dirty="0" smtClean="0"/>
              <a:t>18 Standard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08720"/>
            <a:ext cx="5688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400" dirty="0"/>
              <a:t>Spacious storage tray with a bucket for instruments and materials.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Very lightweight but extremely durable and reliable.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Easy to assemble and provides high level of comfort.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Steps and stiles are made from extruded aluminum profiles.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Wide steps with 130 mm depth.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surface of steps for maximum safety when ascending the ladder.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Sturdy six-times riveted step/side rail connection for more stability.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Rifled standing platform from galvanized steel.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Safety 600 mm barrier.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High-strength safety belts.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Plastic end caps for a stable position.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Optimized transport dimensions for storage and transportation.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1400" dirty="0"/>
              <a:t>Practicality and attention to each component guarantee safe work at any required height.</a:t>
            </a:r>
            <a:endParaRPr lang="de-DE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048"/>
            <a:ext cx="7504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60013"/>
              </p:ext>
            </p:extLst>
          </p:nvPr>
        </p:nvGraphicFramePr>
        <p:xfrm>
          <a:off x="1650110" y="4149080"/>
          <a:ext cx="5010122" cy="1291590"/>
        </p:xfrm>
        <a:graphic>
          <a:graphicData uri="http://schemas.openxmlformats.org/drawingml/2006/table">
            <a:tbl>
              <a:tblPr/>
              <a:tblGrid>
                <a:gridCol w="619210"/>
                <a:gridCol w="593217"/>
                <a:gridCol w="446683"/>
                <a:gridCol w="444535"/>
                <a:gridCol w="448833"/>
                <a:gridCol w="446683"/>
                <a:gridCol w="446683"/>
                <a:gridCol w="767524"/>
                <a:gridCol w="796754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SKU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Steps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C, 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Volume</a:t>
                      </a:r>
                      <a:r>
                        <a:rPr lang="ru-RU" sz="900" b="1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m3</a:t>
                      </a:r>
                      <a:endParaRPr lang="ru-RU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Weight, kg</a:t>
                      </a:r>
                      <a:endParaRPr lang="ru-RU" sz="900" b="1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0,085606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0,105882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0,124813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0,148429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1x8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0,170035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8" name="Picture 4" descr="Схема: Стремянка алюминиевая с органайзером NV 1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91417"/>
            <a:ext cx="5092592" cy="8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zavodnv.ru/media/items/75/ea/62/29/810ae2e04661e5f9694a206887cfdfd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8064"/>
            <a:ext cx="1215399" cy="32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golovchansky\Downloads\scaffolds pla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29826"/>
            <a:ext cx="1556577" cy="4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6305569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Proxima Nova" panose="020B0604020202020204" charset="0"/>
              </a:rPr>
              <a:t>zavodnv.ru/</a:t>
            </a:r>
            <a:r>
              <a:rPr lang="en-US" sz="1600" b="1" dirty="0" err="1" smtClean="0">
                <a:solidFill>
                  <a:srgbClr val="FF0000"/>
                </a:solidFill>
                <a:latin typeface="Proxima Nova" panose="020B0604020202020204" charset="0"/>
              </a:rPr>
              <a:t>en</a:t>
            </a:r>
            <a:endParaRPr lang="ru-RU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260648"/>
            <a:ext cx="1872208" cy="504056"/>
            <a:chOff x="6876256" y="260648"/>
            <a:chExt cx="1872208" cy="5040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7460"/>
              <a:ext cx="1800200" cy="31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8532440" y="260648"/>
              <a:ext cx="216024" cy="216024"/>
            </a:xfrm>
            <a:prstGeom prst="ellipse">
              <a:avLst/>
            </a:prstGeom>
            <a:noFill/>
            <a:ln w="38100">
              <a:solidFill>
                <a:srgbClr val="E635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6352F"/>
                  </a:solidFill>
                </a:rPr>
                <a:t>R</a:t>
              </a:r>
              <a:endParaRPr lang="ru-RU" b="1" dirty="0">
                <a:solidFill>
                  <a:srgbClr val="E6352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010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8511</Words>
  <Application>Microsoft Office PowerPoint</Application>
  <PresentationFormat>Экран (4:3)</PresentationFormat>
  <Paragraphs>3917</Paragraphs>
  <Slides>36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ЗВК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Головчанский Илья</dc:creator>
  <cp:lastModifiedBy>Головчанский Илья</cp:lastModifiedBy>
  <cp:revision>587</cp:revision>
  <dcterms:created xsi:type="dcterms:W3CDTF">2019-10-29T08:13:48Z</dcterms:created>
  <dcterms:modified xsi:type="dcterms:W3CDTF">2020-01-30T11:01:25Z</dcterms:modified>
</cp:coreProperties>
</file>